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517" r:id="rId5"/>
    <p:sldId id="661" r:id="rId6"/>
    <p:sldId id="657" r:id="rId7"/>
    <p:sldId id="658" r:id="rId8"/>
    <p:sldId id="640" r:id="rId9"/>
    <p:sldId id="674" r:id="rId10"/>
    <p:sldId id="678" r:id="rId11"/>
    <p:sldId id="659" r:id="rId12"/>
    <p:sldId id="660" r:id="rId13"/>
    <p:sldId id="648" r:id="rId14"/>
    <p:sldId id="665" r:id="rId15"/>
    <p:sldId id="666" r:id="rId16"/>
    <p:sldId id="649" r:id="rId17"/>
    <p:sldId id="669" r:id="rId18"/>
    <p:sldId id="670" r:id="rId19"/>
    <p:sldId id="673" r:id="rId20"/>
    <p:sldId id="679" r:id="rId21"/>
    <p:sldId id="680" r:id="rId22"/>
    <p:sldId id="675" r:id="rId23"/>
    <p:sldId id="676" r:id="rId24"/>
    <p:sldId id="677" r:id="rId25"/>
    <p:sldId id="662" r:id="rId26"/>
    <p:sldId id="681" r:id="rId27"/>
    <p:sldId id="682" r:id="rId28"/>
    <p:sldId id="683" r:id="rId29"/>
    <p:sldId id="684" r:id="rId30"/>
    <p:sldId id="685" r:id="rId31"/>
    <p:sldId id="686" r:id="rId32"/>
    <p:sldId id="687" r:id="rId33"/>
  </p:sldIdLst>
  <p:sldSz cx="9144000" cy="6858000" type="screen4x3"/>
  <p:notesSz cx="6881813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B3E927-859B-4216-86A8-6A46FA62C299}">
          <p14:sldIdLst>
            <p14:sldId id="517"/>
            <p14:sldId id="661"/>
            <p14:sldId id="657"/>
            <p14:sldId id="658"/>
            <p14:sldId id="640"/>
            <p14:sldId id="674"/>
            <p14:sldId id="678"/>
            <p14:sldId id="659"/>
            <p14:sldId id="660"/>
            <p14:sldId id="648"/>
            <p14:sldId id="665"/>
            <p14:sldId id="666"/>
            <p14:sldId id="649"/>
            <p14:sldId id="669"/>
            <p14:sldId id="670"/>
            <p14:sldId id="673"/>
            <p14:sldId id="679"/>
            <p14:sldId id="680"/>
            <p14:sldId id="675"/>
            <p14:sldId id="676"/>
            <p14:sldId id="677"/>
            <p14:sldId id="662"/>
            <p14:sldId id="681"/>
            <p14:sldId id="682"/>
            <p14:sldId id="683"/>
            <p14:sldId id="684"/>
            <p14:sldId id="685"/>
            <p14:sldId id="686"/>
            <p14:sldId id="68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CC00CC"/>
    <a:srgbClr val="3366FF"/>
    <a:srgbClr val="FFCCCC"/>
    <a:srgbClr val="0000FF"/>
    <a:srgbClr val="D60093"/>
    <a:srgbClr val="3333FF"/>
    <a:srgbClr val="0000CC"/>
    <a:srgbClr val="F8F8F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3" autoAdjust="0"/>
    <p:restoredTop sz="96460" autoAdjust="0"/>
  </p:normalViewPr>
  <p:slideViewPr>
    <p:cSldViewPr snapToGrid="0">
      <p:cViewPr varScale="1">
        <p:scale>
          <a:sx n="131" d="100"/>
          <a:sy n="131" d="100"/>
        </p:scale>
        <p:origin x="-78" y="-156"/>
      </p:cViewPr>
      <p:guideLst>
        <p:guide orient="horz" pos="2355"/>
        <p:guide orient="horz" pos="912"/>
        <p:guide orient="horz" pos="3888"/>
        <p:guide pos="488"/>
        <p:guide pos="288"/>
        <p:guide pos="53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38" y="-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0AE1AD-27FC-4237-9DC2-DAFF8FC86571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DB99D5-74E2-459A-BB23-1EBCA7021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0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4820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C6BA5A-5D7C-47DD-A388-D4288C973305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619125"/>
            <a:ext cx="4141787" cy="3106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59148" y="3873501"/>
            <a:ext cx="5763518" cy="472567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ACD839-DDF1-4BFE-B6BC-CBAE3F7C7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9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CD839-DDF1-4BFE-B6BC-CBAE3F7C7C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0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619125"/>
            <a:ext cx="4141787" cy="310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619125"/>
            <a:ext cx="4141787" cy="310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619125"/>
            <a:ext cx="4141787" cy="3106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92C5E-BF34-4775-B657-4ADF2F3104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PowerOfW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75" y="1905000"/>
            <a:ext cx="2193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0" y="3170238"/>
            <a:ext cx="9144000" cy="292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invGray">
          <a:xfrm flipH="1">
            <a:off x="0" y="-6350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2324100" y="-6350"/>
            <a:ext cx="6821488" cy="365125"/>
            <a:chOff x="3784600" y="0"/>
            <a:chExt cx="5359400" cy="281857"/>
          </a:xfrm>
        </p:grpSpPr>
        <p:sp>
          <p:nvSpPr>
            <p:cNvPr id="8" name="Rectangle 496"/>
            <p:cNvSpPr>
              <a:spLocks noChangeArrowheads="1"/>
            </p:cNvSpPr>
            <p:nvPr/>
          </p:nvSpPr>
          <p:spPr bwMode="invGray">
            <a:xfrm>
              <a:off x="4100153" y="0"/>
              <a:ext cx="305574" cy="27450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50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98"/>
            <p:cNvSpPr>
              <a:spLocks noChangeArrowheads="1"/>
            </p:cNvSpPr>
            <p:nvPr/>
          </p:nvSpPr>
          <p:spPr bwMode="invGray">
            <a:xfrm>
              <a:off x="8519131" y="0"/>
              <a:ext cx="624869" cy="278181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499"/>
            <p:cNvSpPr>
              <a:spLocks noChangeArrowheads="1"/>
            </p:cNvSpPr>
            <p:nvPr/>
          </p:nvSpPr>
          <p:spPr bwMode="invGray">
            <a:xfrm>
              <a:off x="7875554" y="0"/>
              <a:ext cx="304327" cy="27450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5" cy="27450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01"/>
            <p:cNvSpPr>
              <a:spLocks noChangeArrowheads="1"/>
            </p:cNvSpPr>
            <p:nvPr/>
          </p:nvSpPr>
          <p:spPr bwMode="invGray">
            <a:xfrm>
              <a:off x="5362362" y="0"/>
              <a:ext cx="305574" cy="27450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02"/>
            <p:cNvSpPr>
              <a:spLocks noChangeArrowheads="1"/>
            </p:cNvSpPr>
            <p:nvPr/>
          </p:nvSpPr>
          <p:spPr bwMode="invGray">
            <a:xfrm>
              <a:off x="6962573" y="0"/>
              <a:ext cx="922959" cy="281857"/>
            </a:xfrm>
            <a:prstGeom prst="rect">
              <a:avLst/>
            </a:prstGeom>
            <a:solidFill>
              <a:srgbClr val="D1081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5" cy="27450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2322513" y="-6350"/>
            <a:ext cx="6821487" cy="352425"/>
            <a:chOff x="3784600" y="0"/>
            <a:chExt cx="5359400" cy="276868"/>
          </a:xfrm>
        </p:grpSpPr>
        <p:sp>
          <p:nvSpPr>
            <p:cNvPr id="17" name="Rectangle 496"/>
            <p:cNvSpPr>
              <a:spLocks noChangeArrowheads="1"/>
            </p:cNvSpPr>
            <p:nvPr/>
          </p:nvSpPr>
          <p:spPr bwMode="invGray">
            <a:xfrm>
              <a:off x="4100152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497"/>
            <p:cNvSpPr>
              <a:spLocks noChangeArrowheads="1"/>
            </p:cNvSpPr>
            <p:nvPr/>
          </p:nvSpPr>
          <p:spPr bwMode="invGray">
            <a:xfrm>
              <a:off x="3784600" y="0"/>
              <a:ext cx="304327" cy="274374"/>
            </a:xfrm>
            <a:prstGeom prst="rect">
              <a:avLst/>
            </a:prstGeom>
            <a:solidFill>
              <a:srgbClr val="D10811">
                <a:alpha val="5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498"/>
            <p:cNvSpPr>
              <a:spLocks noChangeArrowheads="1"/>
            </p:cNvSpPr>
            <p:nvPr/>
          </p:nvSpPr>
          <p:spPr bwMode="invGray">
            <a:xfrm>
              <a:off x="8519132" y="0"/>
              <a:ext cx="624868" cy="276868"/>
            </a:xfrm>
            <a:prstGeom prst="rect">
              <a:avLst/>
            </a:prstGeom>
            <a:solidFill>
              <a:srgbClr val="D10811">
                <a:alpha val="4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499"/>
            <p:cNvSpPr>
              <a:spLocks noChangeArrowheads="1"/>
            </p:cNvSpPr>
            <p:nvPr/>
          </p:nvSpPr>
          <p:spPr bwMode="invGray">
            <a:xfrm>
              <a:off x="7875555" y="0"/>
              <a:ext cx="304327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500"/>
            <p:cNvSpPr>
              <a:spLocks noChangeArrowheads="1"/>
            </p:cNvSpPr>
            <p:nvPr/>
          </p:nvSpPr>
          <p:spPr bwMode="invGray">
            <a:xfrm>
              <a:off x="5677914" y="0"/>
              <a:ext cx="305574" cy="274374"/>
            </a:xfrm>
            <a:prstGeom prst="rect">
              <a:avLst/>
            </a:prstGeom>
            <a:solidFill>
              <a:srgbClr val="D10811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501"/>
            <p:cNvSpPr>
              <a:spLocks noChangeArrowheads="1"/>
            </p:cNvSpPr>
            <p:nvPr/>
          </p:nvSpPr>
          <p:spPr bwMode="invGray">
            <a:xfrm>
              <a:off x="5362361" y="0"/>
              <a:ext cx="305575" cy="274374"/>
            </a:xfrm>
            <a:prstGeom prst="rect">
              <a:avLst/>
            </a:prstGeom>
            <a:solidFill>
              <a:srgbClr val="D10811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09"/>
            <p:cNvSpPr>
              <a:spLocks noChangeArrowheads="1"/>
            </p:cNvSpPr>
            <p:nvPr/>
          </p:nvSpPr>
          <p:spPr bwMode="invGray">
            <a:xfrm>
              <a:off x="6166833" y="0"/>
              <a:ext cx="305574" cy="274374"/>
            </a:xfrm>
            <a:prstGeom prst="rect">
              <a:avLst/>
            </a:prstGeom>
            <a:solidFill>
              <a:srgbClr val="D10811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 bwMode="ltGray">
          <a:xfrm>
            <a:off x="0" y="3171825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ltGray">
          <a:xfrm>
            <a:off x="0" y="6100763"/>
            <a:ext cx="9139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2496" y="3429000"/>
            <a:ext cx="6089904" cy="1365504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876800"/>
            <a:ext cx="6089904" cy="990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BE8B01-736E-422C-8B83-A01FF5CBE52F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A06F7-BEEC-4E9C-A66A-C7EFBC891447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229600" cy="228600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02D27-3C93-4683-AAA3-B0B04C203A6E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186597" y="1600200"/>
            <a:ext cx="3342806" cy="378920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4267200" cy="472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D01EE-F531-41E0-9DC3-94A489B46B97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447800"/>
            <a:ext cx="4343400" cy="4724400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5184648" y="1600200"/>
            <a:ext cx="3346704" cy="378561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B0BB0F5-C58A-49D3-9E2B-685440EDC1F4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886200"/>
            <a:ext cx="38862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08000" indent="-217488">
              <a:defRPr sz="1600"/>
            </a:lvl2pPr>
            <a:lvl3pPr marL="798513" indent="-17462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876800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24400" y="3886200"/>
            <a:ext cx="3962400" cy="22860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01835" y="1600200"/>
            <a:ext cx="3657600" cy="2057400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algn="ctr">
              <a:buNone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FCDEBFC6-15E7-44F2-B576-6A051EB017AC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38286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04858" y="3657600"/>
            <a:ext cx="242316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736186E2-4A51-4CB6-8E79-16412C4A9EAD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7028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418114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284686" y="3657600"/>
            <a:ext cx="2343332" cy="2514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0" indent="0">
              <a:buNone/>
              <a:defRPr sz="18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fld id="{B1F45EC7-0821-4E87-BCD1-FC35D262FEA8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On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657600"/>
            <a:ext cx="8229600" cy="2514600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566738" indent="-219075">
              <a:defRPr sz="1600"/>
            </a:lvl2pPr>
            <a:lvl3pPr marL="914400" indent="-2317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 bwMode="gray">
          <a:xfrm>
            <a:off x="632867" y="1600200"/>
            <a:ext cx="2200274" cy="177714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 bwMode="gray">
          <a:xfrm>
            <a:off x="3470148" y="1600200"/>
            <a:ext cx="2203704" cy="1773936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314857" y="1600200"/>
            <a:ext cx="2199556" cy="1776564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44CE5DFC-8885-4691-8BB1-8069EE6B827C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5"/>
            <a:ext cx="8229600" cy="8382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573968" y="1740674"/>
            <a:ext cx="5996066" cy="3837480"/>
          </a:xfrm>
          <a:ln w="152400">
            <a:solidFill>
              <a:schemeClr val="bg2"/>
            </a:solidFill>
            <a:miter lim="800000"/>
          </a:ln>
        </p:spPr>
        <p:txBody>
          <a:bodyPr tIns="182880" rtlCol="0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F5753-75DD-4B06-B242-15C5E858668D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658C82-5C4E-4C97-9F0A-FBC0B7386348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5998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68"/>
          <p:cNvSpPr>
            <a:spLocks noChangeArrowheads="1"/>
          </p:cNvSpPr>
          <p:nvPr/>
        </p:nvSpPr>
        <p:spPr bwMode="invGray">
          <a:xfrm>
            <a:off x="5662613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6" name="Rectangle 69"/>
          <p:cNvSpPr>
            <a:spLocks noChangeArrowheads="1"/>
          </p:cNvSpPr>
          <p:nvPr/>
        </p:nvSpPr>
        <p:spPr bwMode="invGray">
          <a:xfrm>
            <a:off x="525780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7" name="Rectangle 72"/>
          <p:cNvSpPr>
            <a:spLocks noChangeArrowheads="1"/>
          </p:cNvSpPr>
          <p:nvPr/>
        </p:nvSpPr>
        <p:spPr bwMode="invGray">
          <a:xfrm>
            <a:off x="4043363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8" name="Rectangle 73"/>
          <p:cNvSpPr>
            <a:spLocks noChangeArrowheads="1"/>
          </p:cNvSpPr>
          <p:nvPr/>
        </p:nvSpPr>
        <p:spPr bwMode="invGray">
          <a:xfrm>
            <a:off x="3638550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invGray">
          <a:xfrm>
            <a:off x="2427288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invGray">
          <a:xfrm>
            <a:off x="2022475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1" name="Rectangle 79"/>
          <p:cNvSpPr>
            <a:spLocks noChangeArrowheads="1"/>
          </p:cNvSpPr>
          <p:nvPr/>
        </p:nvSpPr>
        <p:spPr bwMode="invGray">
          <a:xfrm>
            <a:off x="121285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2" name="Rectangle 82"/>
          <p:cNvSpPr>
            <a:spLocks noChangeArrowheads="1"/>
          </p:cNvSpPr>
          <p:nvPr/>
        </p:nvSpPr>
        <p:spPr bwMode="invGray">
          <a:xfrm>
            <a:off x="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5998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457200" y="6537325"/>
            <a:ext cx="37242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smtClean="0">
                <a:solidFill>
                  <a:srgbClr val="8F8F8F"/>
                </a:solidFill>
                <a:ea typeface="+mn-ea"/>
              </a:rPr>
              <a:t>Avaya - Proprietary.  Use pursuant to your signed agreement or Avaya policy.</a:t>
            </a:r>
          </a:p>
        </p:txBody>
      </p:sp>
      <p:sp>
        <p:nvSpPr>
          <p:cNvPr id="21" name="TextBox 28"/>
          <p:cNvSpPr txBox="1">
            <a:spLocks noChangeArrowheads="1"/>
          </p:cNvSpPr>
          <p:nvPr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</a:pPr>
            <a:fld id="{FEB5AFD1-39F8-4576-A262-8ED4E52112CB}" type="slidenum">
              <a:rPr lang="en-US" sz="80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>
              <a:solidFill>
                <a:srgbClr val="8F8F8F"/>
              </a:solidFill>
            </a:endParaRPr>
          </a:p>
        </p:txBody>
      </p:sp>
      <p:sp>
        <p:nvSpPr>
          <p:cNvPr id="22" name="TextBox 29"/>
          <p:cNvSpPr txBox="1">
            <a:spLocks noChangeArrowheads="1"/>
          </p:cNvSpPr>
          <p:nvPr userDrawn="1"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</a:pPr>
            <a:fld id="{5EC0A4CE-7F07-436E-84E3-717B13579887}" type="slidenum">
              <a:rPr lang="en-US" sz="80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>
              <a:solidFill>
                <a:srgbClr val="8F8F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00666-7320-422C-B970-D94FF537BA1F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5"/>
            <a:ext cx="2057400" cy="5716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5"/>
            <a:ext cx="6019800" cy="5716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B9F702-BC8A-4899-AAAF-EAF02C75E437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2200"/>
            </a:lvl2pPr>
            <a:lvl3pPr>
              <a:spcBef>
                <a:spcPts val="0"/>
              </a:spcBef>
              <a:buNone/>
              <a:defRPr sz="2200"/>
            </a:lvl3pPr>
            <a:lvl4pPr>
              <a:spcBef>
                <a:spcPts val="0"/>
              </a:spcBef>
              <a:buNone/>
              <a:defRPr sz="2200"/>
            </a:lvl4pPr>
            <a:lvl5pPr>
              <a:spcBef>
                <a:spcPts val="0"/>
              </a:spcBef>
              <a:buNone/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B799405-A314-4486-B551-CE5AED7A5B13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invGray">
          <a:xfrm>
            <a:off x="0" y="1581150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invGray">
          <a:xfrm>
            <a:off x="3159125" y="1581150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invGray">
          <a:xfrm>
            <a:off x="2843213" y="1581150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invGray">
          <a:xfrm>
            <a:off x="852646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invGray">
          <a:xfrm>
            <a:off x="82105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invGray">
          <a:xfrm>
            <a:off x="78946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invGray">
          <a:xfrm>
            <a:off x="7578725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invGray">
          <a:xfrm>
            <a:off x="726281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invGray">
          <a:xfrm>
            <a:off x="69469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invGray">
          <a:xfrm>
            <a:off x="663098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invGray">
          <a:xfrm>
            <a:off x="6316663" y="1581150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invGray">
          <a:xfrm>
            <a:off x="60007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invGray">
          <a:xfrm>
            <a:off x="56848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invGray">
          <a:xfrm>
            <a:off x="5368925" y="1581150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invGray">
          <a:xfrm>
            <a:off x="47371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invGray">
          <a:xfrm>
            <a:off x="4421188" y="1581150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01"/>
          <p:cNvSpPr>
            <a:spLocks noChangeArrowheads="1"/>
          </p:cNvSpPr>
          <p:nvPr/>
        </p:nvSpPr>
        <p:spPr bwMode="invGray">
          <a:xfrm>
            <a:off x="3473450" y="4767263"/>
            <a:ext cx="304800" cy="274637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02"/>
          <p:cNvSpPr>
            <a:spLocks noChangeArrowheads="1"/>
          </p:cNvSpPr>
          <p:nvPr/>
        </p:nvSpPr>
        <p:spPr bwMode="invGray">
          <a:xfrm>
            <a:off x="31575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04"/>
          <p:cNvSpPr>
            <a:spLocks noChangeArrowheads="1"/>
          </p:cNvSpPr>
          <p:nvPr/>
        </p:nvSpPr>
        <p:spPr bwMode="invGray">
          <a:xfrm>
            <a:off x="2525713" y="4767263"/>
            <a:ext cx="304800" cy="274637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05"/>
          <p:cNvSpPr>
            <a:spLocks noChangeArrowheads="1"/>
          </p:cNvSpPr>
          <p:nvPr/>
        </p:nvSpPr>
        <p:spPr bwMode="invGray">
          <a:xfrm>
            <a:off x="2209800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07"/>
          <p:cNvSpPr>
            <a:spLocks noChangeArrowheads="1"/>
          </p:cNvSpPr>
          <p:nvPr/>
        </p:nvSpPr>
        <p:spPr bwMode="invGray">
          <a:xfrm>
            <a:off x="1579563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11"/>
          <p:cNvSpPr>
            <a:spLocks noChangeArrowheads="1"/>
          </p:cNvSpPr>
          <p:nvPr/>
        </p:nvSpPr>
        <p:spPr bwMode="invGray">
          <a:xfrm>
            <a:off x="852487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12"/>
          <p:cNvSpPr>
            <a:spLocks noChangeArrowheads="1"/>
          </p:cNvSpPr>
          <p:nvPr/>
        </p:nvSpPr>
        <p:spPr bwMode="invGray">
          <a:xfrm>
            <a:off x="8208963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14"/>
          <p:cNvSpPr>
            <a:spLocks noChangeArrowheads="1"/>
          </p:cNvSpPr>
          <p:nvPr/>
        </p:nvSpPr>
        <p:spPr bwMode="invGray">
          <a:xfrm>
            <a:off x="7577138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15"/>
          <p:cNvSpPr>
            <a:spLocks noChangeArrowheads="1"/>
          </p:cNvSpPr>
          <p:nvPr/>
        </p:nvSpPr>
        <p:spPr bwMode="invGray">
          <a:xfrm>
            <a:off x="726122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17"/>
          <p:cNvSpPr>
            <a:spLocks noChangeArrowheads="1"/>
          </p:cNvSpPr>
          <p:nvPr/>
        </p:nvSpPr>
        <p:spPr bwMode="invGray">
          <a:xfrm>
            <a:off x="6629400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18"/>
          <p:cNvSpPr>
            <a:spLocks noChangeArrowheads="1"/>
          </p:cNvSpPr>
          <p:nvPr/>
        </p:nvSpPr>
        <p:spPr bwMode="invGray">
          <a:xfrm>
            <a:off x="6315075" y="4767263"/>
            <a:ext cx="304800" cy="274637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21"/>
          <p:cNvSpPr>
            <a:spLocks noChangeArrowheads="1"/>
          </p:cNvSpPr>
          <p:nvPr/>
        </p:nvSpPr>
        <p:spPr bwMode="invGray">
          <a:xfrm>
            <a:off x="53673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3"/>
          <p:cNvSpPr>
            <a:spLocks noChangeArrowheads="1"/>
          </p:cNvSpPr>
          <p:nvPr/>
        </p:nvSpPr>
        <p:spPr bwMode="invGray">
          <a:xfrm>
            <a:off x="4735513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 bwMode="white">
          <a:xfrm>
            <a:off x="0" y="1847850"/>
            <a:ext cx="9144000" cy="29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" name="Group 818"/>
          <p:cNvGrpSpPr>
            <a:grpSpLocks/>
          </p:cNvGrpSpPr>
          <p:nvPr/>
        </p:nvGrpSpPr>
        <p:grpSpPr bwMode="auto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35" name="Freeform 819"/>
            <p:cNvSpPr>
              <a:spLocks/>
            </p:cNvSpPr>
            <p:nvPr/>
          </p:nvSpPr>
          <p:spPr bwMode="black">
            <a:xfrm>
              <a:off x="5308" y="4976"/>
              <a:ext cx="671" cy="606"/>
            </a:xfrm>
            <a:custGeom>
              <a:avLst/>
              <a:gdLst>
                <a:gd name="T0" fmla="*/ 199 w 672"/>
                <a:gd name="T1" fmla="*/ 433 h 606"/>
                <a:gd name="T2" fmla="*/ 395 w 672"/>
                <a:gd name="T3" fmla="*/ 433 h 606"/>
                <a:gd name="T4" fmla="*/ 426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1 w 672"/>
                <a:gd name="T15" fmla="*/ 0 h 606"/>
                <a:gd name="T16" fmla="*/ 668 w 672"/>
                <a:gd name="T17" fmla="*/ 606 h 606"/>
                <a:gd name="T18" fmla="*/ 548 w 672"/>
                <a:gd name="T19" fmla="*/ 606 h 606"/>
                <a:gd name="T20" fmla="*/ 336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20"/>
            <p:cNvSpPr>
              <a:spLocks/>
            </p:cNvSpPr>
            <p:nvPr/>
          </p:nvSpPr>
          <p:spPr bwMode="black">
            <a:xfrm>
              <a:off x="3063" y="4980"/>
              <a:ext cx="671" cy="602"/>
            </a:xfrm>
            <a:custGeom>
              <a:avLst/>
              <a:gdLst>
                <a:gd name="T0" fmla="*/ 199 w 672"/>
                <a:gd name="T1" fmla="*/ 434 h 600"/>
                <a:gd name="T2" fmla="*/ 395 w 672"/>
                <a:gd name="T3" fmla="*/ 434 h 600"/>
                <a:gd name="T4" fmla="*/ 430 w 672"/>
                <a:gd name="T5" fmla="*/ 515 h 600"/>
                <a:gd name="T6" fmla="*/ 165 w 672"/>
                <a:gd name="T7" fmla="*/ 515 h 600"/>
                <a:gd name="T8" fmla="*/ 122 w 672"/>
                <a:gd name="T9" fmla="*/ 608 h 600"/>
                <a:gd name="T10" fmla="*/ 0 w 672"/>
                <a:gd name="T11" fmla="*/ 608 h 600"/>
                <a:gd name="T12" fmla="*/ 298 w 672"/>
                <a:gd name="T13" fmla="*/ 0 h 600"/>
                <a:gd name="T14" fmla="*/ 376 w 672"/>
                <a:gd name="T15" fmla="*/ 0 h 600"/>
                <a:gd name="T16" fmla="*/ 668 w 672"/>
                <a:gd name="T17" fmla="*/ 608 h 600"/>
                <a:gd name="T18" fmla="*/ 551 w 672"/>
                <a:gd name="T19" fmla="*/ 608 h 600"/>
                <a:gd name="T20" fmla="*/ 336 w 672"/>
                <a:gd name="T21" fmla="*/ 135 h 600"/>
                <a:gd name="T22" fmla="*/ 199 w 672"/>
                <a:gd name="T23" fmla="*/ 434 h 600"/>
                <a:gd name="T24" fmla="*/ 199 w 672"/>
                <a:gd name="T25" fmla="*/ 434 h 600"/>
                <a:gd name="T26" fmla="*/ 199 w 672"/>
                <a:gd name="T27" fmla="*/ 434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21"/>
            <p:cNvSpPr>
              <a:spLocks/>
            </p:cNvSpPr>
            <p:nvPr/>
          </p:nvSpPr>
          <p:spPr bwMode="black">
            <a:xfrm>
              <a:off x="4179" y="4980"/>
              <a:ext cx="671" cy="602"/>
            </a:xfrm>
            <a:custGeom>
              <a:avLst/>
              <a:gdLst>
                <a:gd name="T0" fmla="*/ 199 w 672"/>
                <a:gd name="T1" fmla="*/ 434 h 600"/>
                <a:gd name="T2" fmla="*/ 398 w 672"/>
                <a:gd name="T3" fmla="*/ 434 h 600"/>
                <a:gd name="T4" fmla="*/ 430 w 672"/>
                <a:gd name="T5" fmla="*/ 515 h 600"/>
                <a:gd name="T6" fmla="*/ 164 w 672"/>
                <a:gd name="T7" fmla="*/ 515 h 600"/>
                <a:gd name="T8" fmla="*/ 121 w 672"/>
                <a:gd name="T9" fmla="*/ 608 h 600"/>
                <a:gd name="T10" fmla="*/ 0 w 672"/>
                <a:gd name="T11" fmla="*/ 608 h 600"/>
                <a:gd name="T12" fmla="*/ 297 w 672"/>
                <a:gd name="T13" fmla="*/ 0 h 600"/>
                <a:gd name="T14" fmla="*/ 375 w 672"/>
                <a:gd name="T15" fmla="*/ 0 h 600"/>
                <a:gd name="T16" fmla="*/ 668 w 672"/>
                <a:gd name="T17" fmla="*/ 608 h 600"/>
                <a:gd name="T18" fmla="*/ 551 w 672"/>
                <a:gd name="T19" fmla="*/ 608 h 600"/>
                <a:gd name="T20" fmla="*/ 336 w 672"/>
                <a:gd name="T21" fmla="*/ 135 h 600"/>
                <a:gd name="T22" fmla="*/ 199 w 672"/>
                <a:gd name="T23" fmla="*/ 434 h 600"/>
                <a:gd name="T24" fmla="*/ 199 w 672"/>
                <a:gd name="T25" fmla="*/ 434 h 600"/>
                <a:gd name="T26" fmla="*/ 199 w 672"/>
                <a:gd name="T27" fmla="*/ 434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22"/>
            <p:cNvSpPr>
              <a:spLocks/>
            </p:cNvSpPr>
            <p:nvPr/>
          </p:nvSpPr>
          <p:spPr bwMode="black">
            <a:xfrm>
              <a:off x="3625" y="4976"/>
              <a:ext cx="667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73 w 666"/>
                <a:gd name="T7" fmla="*/ 606 h 606"/>
                <a:gd name="T8" fmla="*/ 380 w 666"/>
                <a:gd name="T9" fmla="*/ 606 h 606"/>
                <a:gd name="T10" fmla="*/ 670 w 666"/>
                <a:gd name="T11" fmla="*/ 0 h 606"/>
                <a:gd name="T12" fmla="*/ 554 w 666"/>
                <a:gd name="T13" fmla="*/ 0 h 606"/>
                <a:gd name="T14" fmla="*/ 338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23"/>
            <p:cNvSpPr>
              <a:spLocks/>
            </p:cNvSpPr>
            <p:nvPr/>
          </p:nvSpPr>
          <p:spPr bwMode="black">
            <a:xfrm>
              <a:off x="4754" y="4976"/>
              <a:ext cx="667" cy="828"/>
            </a:xfrm>
            <a:custGeom>
              <a:avLst/>
              <a:gdLst>
                <a:gd name="T0" fmla="*/ 264 w 666"/>
                <a:gd name="T1" fmla="*/ 828 h 828"/>
                <a:gd name="T2" fmla="*/ 670 w 666"/>
                <a:gd name="T3" fmla="*/ 0 h 828"/>
                <a:gd name="T4" fmla="*/ 550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Box 65"/>
          <p:cNvSpPr txBox="1">
            <a:spLocks noChangeArrowheads="1"/>
          </p:cNvSpPr>
          <p:nvPr userDrawn="1"/>
        </p:nvSpPr>
        <p:spPr bwMode="auto">
          <a:xfrm>
            <a:off x="457200" y="6537325"/>
            <a:ext cx="37242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smtClean="0">
                <a:solidFill>
                  <a:srgbClr val="8F8F8F"/>
                </a:solidFill>
                <a:ea typeface="+mn-ea"/>
              </a:rPr>
              <a:t>Avaya - Proprietary.  Use pursuant to your signed agreement or Avaya policy.</a:t>
            </a:r>
          </a:p>
        </p:txBody>
      </p:sp>
      <p:sp>
        <p:nvSpPr>
          <p:cNvPr id="41" name="TextBox 66"/>
          <p:cNvSpPr txBox="1">
            <a:spLocks noChangeArrowheads="1"/>
          </p:cNvSpPr>
          <p:nvPr userDrawn="1"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</a:pPr>
            <a:fld id="{94435C6E-940A-47F6-8822-C8EA1B782DA5}" type="slidenum">
              <a:rPr lang="en-US" sz="80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>
              <a:solidFill>
                <a:srgbClr val="8F8F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30552"/>
            <a:ext cx="6400800" cy="1097280"/>
          </a:xfrm>
        </p:spPr>
        <p:txBody>
          <a:bodyPr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300984"/>
            <a:ext cx="6400800" cy="113030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B9322A-B785-4E04-AED0-E26D29349AA5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invGray">
          <a:xfrm>
            <a:off x="0" y="1581150"/>
            <a:ext cx="9144000" cy="3475038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invGray">
          <a:xfrm>
            <a:off x="3159125" y="1581150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invGray">
          <a:xfrm>
            <a:off x="2843213" y="1581150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invGray">
          <a:xfrm>
            <a:off x="852646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invGray">
          <a:xfrm>
            <a:off x="82105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invGray">
          <a:xfrm>
            <a:off x="78946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invGray">
          <a:xfrm>
            <a:off x="7578725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invGray">
          <a:xfrm>
            <a:off x="7262813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invGray">
          <a:xfrm>
            <a:off x="69469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invGray">
          <a:xfrm>
            <a:off x="663098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invGray">
          <a:xfrm>
            <a:off x="6316663" y="1581150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invGray">
          <a:xfrm>
            <a:off x="600075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invGray">
          <a:xfrm>
            <a:off x="5684838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invGray">
          <a:xfrm>
            <a:off x="5368925" y="1581150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invGray">
          <a:xfrm>
            <a:off x="4737100" y="1581150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invGray">
          <a:xfrm>
            <a:off x="4421188" y="1581150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01"/>
          <p:cNvSpPr>
            <a:spLocks noChangeArrowheads="1"/>
          </p:cNvSpPr>
          <p:nvPr/>
        </p:nvSpPr>
        <p:spPr bwMode="invGray">
          <a:xfrm>
            <a:off x="3473450" y="4767263"/>
            <a:ext cx="304800" cy="274637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02"/>
          <p:cNvSpPr>
            <a:spLocks noChangeArrowheads="1"/>
          </p:cNvSpPr>
          <p:nvPr/>
        </p:nvSpPr>
        <p:spPr bwMode="invGray">
          <a:xfrm>
            <a:off x="31575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04"/>
          <p:cNvSpPr>
            <a:spLocks noChangeArrowheads="1"/>
          </p:cNvSpPr>
          <p:nvPr/>
        </p:nvSpPr>
        <p:spPr bwMode="invGray">
          <a:xfrm>
            <a:off x="2525713" y="4767263"/>
            <a:ext cx="304800" cy="274637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05"/>
          <p:cNvSpPr>
            <a:spLocks noChangeArrowheads="1"/>
          </p:cNvSpPr>
          <p:nvPr/>
        </p:nvSpPr>
        <p:spPr bwMode="invGray">
          <a:xfrm>
            <a:off x="2209800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307"/>
          <p:cNvSpPr>
            <a:spLocks noChangeArrowheads="1"/>
          </p:cNvSpPr>
          <p:nvPr/>
        </p:nvSpPr>
        <p:spPr bwMode="invGray">
          <a:xfrm>
            <a:off x="1579563" y="4767263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311"/>
          <p:cNvSpPr>
            <a:spLocks noChangeArrowheads="1"/>
          </p:cNvSpPr>
          <p:nvPr/>
        </p:nvSpPr>
        <p:spPr bwMode="invGray">
          <a:xfrm>
            <a:off x="852487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312"/>
          <p:cNvSpPr>
            <a:spLocks noChangeArrowheads="1"/>
          </p:cNvSpPr>
          <p:nvPr/>
        </p:nvSpPr>
        <p:spPr bwMode="invGray">
          <a:xfrm>
            <a:off x="8208963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314"/>
          <p:cNvSpPr>
            <a:spLocks noChangeArrowheads="1"/>
          </p:cNvSpPr>
          <p:nvPr/>
        </p:nvSpPr>
        <p:spPr bwMode="invGray">
          <a:xfrm>
            <a:off x="7577138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15"/>
          <p:cNvSpPr>
            <a:spLocks noChangeArrowheads="1"/>
          </p:cNvSpPr>
          <p:nvPr/>
        </p:nvSpPr>
        <p:spPr bwMode="invGray">
          <a:xfrm>
            <a:off x="7261225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17"/>
          <p:cNvSpPr>
            <a:spLocks noChangeArrowheads="1"/>
          </p:cNvSpPr>
          <p:nvPr/>
        </p:nvSpPr>
        <p:spPr bwMode="invGray">
          <a:xfrm>
            <a:off x="6629400" y="4767263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18"/>
          <p:cNvSpPr>
            <a:spLocks noChangeArrowheads="1"/>
          </p:cNvSpPr>
          <p:nvPr/>
        </p:nvSpPr>
        <p:spPr bwMode="invGray">
          <a:xfrm>
            <a:off x="6315075" y="4767263"/>
            <a:ext cx="304800" cy="274637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21"/>
          <p:cNvSpPr>
            <a:spLocks noChangeArrowheads="1"/>
          </p:cNvSpPr>
          <p:nvPr/>
        </p:nvSpPr>
        <p:spPr bwMode="invGray">
          <a:xfrm>
            <a:off x="5367338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23"/>
          <p:cNvSpPr>
            <a:spLocks noChangeArrowheads="1"/>
          </p:cNvSpPr>
          <p:nvPr/>
        </p:nvSpPr>
        <p:spPr bwMode="invGray">
          <a:xfrm>
            <a:off x="4735513" y="4767263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 bwMode="white">
          <a:xfrm>
            <a:off x="0" y="1847850"/>
            <a:ext cx="9144000" cy="29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5" name="Group 818"/>
          <p:cNvGrpSpPr>
            <a:grpSpLocks/>
          </p:cNvGrpSpPr>
          <p:nvPr/>
        </p:nvGrpSpPr>
        <p:grpSpPr bwMode="auto">
          <a:xfrm>
            <a:off x="7472363" y="701675"/>
            <a:ext cx="1111250" cy="314325"/>
            <a:chOff x="3063" y="4976"/>
            <a:chExt cx="2916" cy="828"/>
          </a:xfrm>
        </p:grpSpPr>
        <p:sp>
          <p:nvSpPr>
            <p:cNvPr id="36" name="Freeform 819"/>
            <p:cNvSpPr>
              <a:spLocks/>
            </p:cNvSpPr>
            <p:nvPr/>
          </p:nvSpPr>
          <p:spPr bwMode="black">
            <a:xfrm>
              <a:off x="5308" y="4976"/>
              <a:ext cx="671" cy="606"/>
            </a:xfrm>
            <a:custGeom>
              <a:avLst/>
              <a:gdLst>
                <a:gd name="T0" fmla="*/ 199 w 672"/>
                <a:gd name="T1" fmla="*/ 433 h 606"/>
                <a:gd name="T2" fmla="*/ 395 w 672"/>
                <a:gd name="T3" fmla="*/ 433 h 606"/>
                <a:gd name="T4" fmla="*/ 426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1 w 672"/>
                <a:gd name="T15" fmla="*/ 0 h 606"/>
                <a:gd name="T16" fmla="*/ 668 w 672"/>
                <a:gd name="T17" fmla="*/ 606 h 606"/>
                <a:gd name="T18" fmla="*/ 548 w 672"/>
                <a:gd name="T19" fmla="*/ 606 h 606"/>
                <a:gd name="T20" fmla="*/ 336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820"/>
            <p:cNvSpPr>
              <a:spLocks/>
            </p:cNvSpPr>
            <p:nvPr/>
          </p:nvSpPr>
          <p:spPr bwMode="black">
            <a:xfrm>
              <a:off x="3063" y="4980"/>
              <a:ext cx="671" cy="602"/>
            </a:xfrm>
            <a:custGeom>
              <a:avLst/>
              <a:gdLst>
                <a:gd name="T0" fmla="*/ 199 w 672"/>
                <a:gd name="T1" fmla="*/ 434 h 600"/>
                <a:gd name="T2" fmla="*/ 395 w 672"/>
                <a:gd name="T3" fmla="*/ 434 h 600"/>
                <a:gd name="T4" fmla="*/ 430 w 672"/>
                <a:gd name="T5" fmla="*/ 515 h 600"/>
                <a:gd name="T6" fmla="*/ 165 w 672"/>
                <a:gd name="T7" fmla="*/ 515 h 600"/>
                <a:gd name="T8" fmla="*/ 122 w 672"/>
                <a:gd name="T9" fmla="*/ 608 h 600"/>
                <a:gd name="T10" fmla="*/ 0 w 672"/>
                <a:gd name="T11" fmla="*/ 608 h 600"/>
                <a:gd name="T12" fmla="*/ 298 w 672"/>
                <a:gd name="T13" fmla="*/ 0 h 600"/>
                <a:gd name="T14" fmla="*/ 376 w 672"/>
                <a:gd name="T15" fmla="*/ 0 h 600"/>
                <a:gd name="T16" fmla="*/ 668 w 672"/>
                <a:gd name="T17" fmla="*/ 608 h 600"/>
                <a:gd name="T18" fmla="*/ 551 w 672"/>
                <a:gd name="T19" fmla="*/ 608 h 600"/>
                <a:gd name="T20" fmla="*/ 336 w 672"/>
                <a:gd name="T21" fmla="*/ 135 h 600"/>
                <a:gd name="T22" fmla="*/ 199 w 672"/>
                <a:gd name="T23" fmla="*/ 434 h 600"/>
                <a:gd name="T24" fmla="*/ 199 w 672"/>
                <a:gd name="T25" fmla="*/ 434 h 600"/>
                <a:gd name="T26" fmla="*/ 199 w 672"/>
                <a:gd name="T27" fmla="*/ 434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821"/>
            <p:cNvSpPr>
              <a:spLocks/>
            </p:cNvSpPr>
            <p:nvPr/>
          </p:nvSpPr>
          <p:spPr bwMode="black">
            <a:xfrm>
              <a:off x="4179" y="4980"/>
              <a:ext cx="671" cy="602"/>
            </a:xfrm>
            <a:custGeom>
              <a:avLst/>
              <a:gdLst>
                <a:gd name="T0" fmla="*/ 199 w 672"/>
                <a:gd name="T1" fmla="*/ 434 h 600"/>
                <a:gd name="T2" fmla="*/ 398 w 672"/>
                <a:gd name="T3" fmla="*/ 434 h 600"/>
                <a:gd name="T4" fmla="*/ 430 w 672"/>
                <a:gd name="T5" fmla="*/ 515 h 600"/>
                <a:gd name="T6" fmla="*/ 164 w 672"/>
                <a:gd name="T7" fmla="*/ 515 h 600"/>
                <a:gd name="T8" fmla="*/ 121 w 672"/>
                <a:gd name="T9" fmla="*/ 608 h 600"/>
                <a:gd name="T10" fmla="*/ 0 w 672"/>
                <a:gd name="T11" fmla="*/ 608 h 600"/>
                <a:gd name="T12" fmla="*/ 297 w 672"/>
                <a:gd name="T13" fmla="*/ 0 h 600"/>
                <a:gd name="T14" fmla="*/ 375 w 672"/>
                <a:gd name="T15" fmla="*/ 0 h 600"/>
                <a:gd name="T16" fmla="*/ 668 w 672"/>
                <a:gd name="T17" fmla="*/ 608 h 600"/>
                <a:gd name="T18" fmla="*/ 551 w 672"/>
                <a:gd name="T19" fmla="*/ 608 h 600"/>
                <a:gd name="T20" fmla="*/ 336 w 672"/>
                <a:gd name="T21" fmla="*/ 135 h 600"/>
                <a:gd name="T22" fmla="*/ 199 w 672"/>
                <a:gd name="T23" fmla="*/ 434 h 600"/>
                <a:gd name="T24" fmla="*/ 199 w 672"/>
                <a:gd name="T25" fmla="*/ 434 h 600"/>
                <a:gd name="T26" fmla="*/ 199 w 672"/>
                <a:gd name="T27" fmla="*/ 434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22"/>
            <p:cNvSpPr>
              <a:spLocks/>
            </p:cNvSpPr>
            <p:nvPr/>
          </p:nvSpPr>
          <p:spPr bwMode="black">
            <a:xfrm>
              <a:off x="3625" y="4976"/>
              <a:ext cx="667" cy="606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73 w 666"/>
                <a:gd name="T7" fmla="*/ 606 h 606"/>
                <a:gd name="T8" fmla="*/ 380 w 666"/>
                <a:gd name="T9" fmla="*/ 606 h 606"/>
                <a:gd name="T10" fmla="*/ 670 w 666"/>
                <a:gd name="T11" fmla="*/ 0 h 606"/>
                <a:gd name="T12" fmla="*/ 554 w 666"/>
                <a:gd name="T13" fmla="*/ 0 h 606"/>
                <a:gd name="T14" fmla="*/ 338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823"/>
            <p:cNvSpPr>
              <a:spLocks/>
            </p:cNvSpPr>
            <p:nvPr/>
          </p:nvSpPr>
          <p:spPr bwMode="black">
            <a:xfrm>
              <a:off x="4754" y="4976"/>
              <a:ext cx="667" cy="828"/>
            </a:xfrm>
            <a:custGeom>
              <a:avLst/>
              <a:gdLst>
                <a:gd name="T0" fmla="*/ 264 w 666"/>
                <a:gd name="T1" fmla="*/ 828 h 828"/>
                <a:gd name="T2" fmla="*/ 670 w 666"/>
                <a:gd name="T3" fmla="*/ 0 h 828"/>
                <a:gd name="T4" fmla="*/ 550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65"/>
          <p:cNvSpPr txBox="1">
            <a:spLocks noChangeArrowheads="1"/>
          </p:cNvSpPr>
          <p:nvPr userDrawn="1"/>
        </p:nvSpPr>
        <p:spPr bwMode="auto">
          <a:xfrm>
            <a:off x="457200" y="6537325"/>
            <a:ext cx="37242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smtClean="0">
                <a:solidFill>
                  <a:srgbClr val="8F8F8F"/>
                </a:solidFill>
                <a:ea typeface="+mn-ea"/>
              </a:rPr>
              <a:t>Avaya - Proprietary.  Use pursuant to your signed agreement or Avaya policy.</a:t>
            </a:r>
          </a:p>
        </p:txBody>
      </p:sp>
      <p:sp>
        <p:nvSpPr>
          <p:cNvPr id="42" name="TextBox 66"/>
          <p:cNvSpPr txBox="1">
            <a:spLocks noChangeArrowheads="1"/>
          </p:cNvSpPr>
          <p:nvPr userDrawn="1"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</a:pPr>
            <a:fld id="{143AEBD5-4818-4EBE-AADA-CB75CDF4464E}" type="slidenum">
              <a:rPr lang="en-US" sz="80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>
              <a:solidFill>
                <a:srgbClr val="8F8F8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 anchor="ctr"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1"/>
            <a:ext cx="6745224" cy="476519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2"/>
            <a:ext cx="6745224" cy="381000"/>
          </a:xfrm>
        </p:spPr>
        <p:txBody>
          <a:bodyPr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0FE8826-5B0C-4D2A-867D-6740BA85E60C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40F412-F71C-457B-B4A9-CB40F0D3407B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50888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1DCD06-40D5-4218-8F62-816DC23FACF4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B450E-243A-4B77-A45D-F97E9A7627AD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A2DA482-6335-4E19-9A75-DB0F2F50C9C7}" type="datetime1">
              <a:rPr lang="en-US"/>
              <a:pPr/>
              <a:t>11/27/2017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5998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68"/>
          <p:cNvSpPr>
            <a:spLocks noChangeArrowheads="1"/>
          </p:cNvSpPr>
          <p:nvPr/>
        </p:nvSpPr>
        <p:spPr bwMode="invGray">
          <a:xfrm>
            <a:off x="5662613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0" name="Rectangle 69"/>
          <p:cNvSpPr>
            <a:spLocks noChangeArrowheads="1"/>
          </p:cNvSpPr>
          <p:nvPr/>
        </p:nvSpPr>
        <p:spPr bwMode="invGray">
          <a:xfrm>
            <a:off x="525780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1" name="Rectangle 72"/>
          <p:cNvSpPr>
            <a:spLocks noChangeArrowheads="1"/>
          </p:cNvSpPr>
          <p:nvPr/>
        </p:nvSpPr>
        <p:spPr bwMode="invGray">
          <a:xfrm>
            <a:off x="4043363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invGray">
          <a:xfrm>
            <a:off x="3638550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3" name="Rectangle 76"/>
          <p:cNvSpPr>
            <a:spLocks noChangeArrowheads="1"/>
          </p:cNvSpPr>
          <p:nvPr/>
        </p:nvSpPr>
        <p:spPr bwMode="invGray">
          <a:xfrm>
            <a:off x="2427288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invGray">
          <a:xfrm>
            <a:off x="2022475" y="-7938"/>
            <a:ext cx="390525" cy="3651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5" name="Rectangle 79"/>
          <p:cNvSpPr>
            <a:spLocks noChangeArrowheads="1"/>
          </p:cNvSpPr>
          <p:nvPr/>
        </p:nvSpPr>
        <p:spPr bwMode="invGray">
          <a:xfrm>
            <a:off x="121285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6" name="Rectangle 82"/>
          <p:cNvSpPr>
            <a:spLocks noChangeArrowheads="1"/>
          </p:cNvSpPr>
          <p:nvPr/>
        </p:nvSpPr>
        <p:spPr bwMode="invGray">
          <a:xfrm>
            <a:off x="0" y="-7938"/>
            <a:ext cx="390525" cy="365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+mn-ea"/>
            </a:endParaRP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invGray">
          <a:xfrm>
            <a:off x="0" y="-7938"/>
            <a:ext cx="9144000" cy="366713"/>
          </a:xfrm>
          <a:prstGeom prst="rect">
            <a:avLst/>
          </a:prstGeom>
          <a:gradFill rotWithShape="1">
            <a:gsLst>
              <a:gs pos="0">
                <a:srgbClr val="91050F">
                  <a:alpha val="75998"/>
                </a:srgbClr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27"/>
          <p:cNvGrpSpPr>
            <a:grpSpLocks/>
          </p:cNvGrpSpPr>
          <p:nvPr/>
        </p:nvGrpSpPr>
        <p:grpSpPr bwMode="black">
          <a:xfrm>
            <a:off x="7908916" y="80554"/>
            <a:ext cx="858838" cy="242887"/>
            <a:chOff x="4707" y="440"/>
            <a:chExt cx="700" cy="198"/>
          </a:xfrm>
          <a:solidFill>
            <a:sysClr val="window" lastClr="FFFFFF"/>
          </a:solidFill>
        </p:grpSpPr>
        <p:sp>
          <p:nvSpPr>
            <p:cNvPr id="23" name="Freeform 128"/>
            <p:cNvSpPr>
              <a:spLocks/>
            </p:cNvSpPr>
            <p:nvPr/>
          </p:nvSpPr>
          <p:spPr bwMode="black">
            <a:xfrm>
              <a:off x="5247" y="440"/>
              <a:ext cx="160" cy="145"/>
            </a:xfrm>
            <a:custGeom>
              <a:avLst/>
              <a:gdLst>
                <a:gd name="T0" fmla="*/ 199 w 672"/>
                <a:gd name="T1" fmla="*/ 433 h 606"/>
                <a:gd name="T2" fmla="*/ 399 w 672"/>
                <a:gd name="T3" fmla="*/ 433 h 606"/>
                <a:gd name="T4" fmla="*/ 430 w 672"/>
                <a:gd name="T5" fmla="*/ 512 h 606"/>
                <a:gd name="T6" fmla="*/ 161 w 672"/>
                <a:gd name="T7" fmla="*/ 512 h 606"/>
                <a:gd name="T8" fmla="*/ 117 w 672"/>
                <a:gd name="T9" fmla="*/ 606 h 606"/>
                <a:gd name="T10" fmla="*/ 0 w 672"/>
                <a:gd name="T11" fmla="*/ 606 h 606"/>
                <a:gd name="T12" fmla="*/ 294 w 672"/>
                <a:gd name="T13" fmla="*/ 0 h 606"/>
                <a:gd name="T14" fmla="*/ 375 w 672"/>
                <a:gd name="T15" fmla="*/ 0 h 606"/>
                <a:gd name="T16" fmla="*/ 672 w 672"/>
                <a:gd name="T17" fmla="*/ 606 h 606"/>
                <a:gd name="T18" fmla="*/ 552 w 672"/>
                <a:gd name="T19" fmla="*/ 606 h 606"/>
                <a:gd name="T20" fmla="*/ 337 w 672"/>
                <a:gd name="T21" fmla="*/ 138 h 606"/>
                <a:gd name="T22" fmla="*/ 199 w 672"/>
                <a:gd name="T23" fmla="*/ 433 h 606"/>
                <a:gd name="T24" fmla="*/ 199 w 672"/>
                <a:gd name="T25" fmla="*/ 433 h 606"/>
                <a:gd name="T26" fmla="*/ 199 w 672"/>
                <a:gd name="T27" fmla="*/ 433 h 6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6"/>
                <a:gd name="T44" fmla="*/ 672 w 672"/>
                <a:gd name="T45" fmla="*/ 606 h 6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6">
                  <a:moveTo>
                    <a:pt x="199" y="433"/>
                  </a:moveTo>
                  <a:lnTo>
                    <a:pt x="399" y="433"/>
                  </a:lnTo>
                  <a:lnTo>
                    <a:pt x="430" y="512"/>
                  </a:lnTo>
                  <a:lnTo>
                    <a:pt x="161" y="512"/>
                  </a:lnTo>
                  <a:lnTo>
                    <a:pt x="117" y="606"/>
                  </a:lnTo>
                  <a:lnTo>
                    <a:pt x="0" y="606"/>
                  </a:lnTo>
                  <a:lnTo>
                    <a:pt x="294" y="0"/>
                  </a:lnTo>
                  <a:lnTo>
                    <a:pt x="375" y="0"/>
                  </a:lnTo>
                  <a:lnTo>
                    <a:pt x="672" y="606"/>
                  </a:lnTo>
                  <a:lnTo>
                    <a:pt x="552" y="606"/>
                  </a:lnTo>
                  <a:lnTo>
                    <a:pt x="337" y="138"/>
                  </a:lnTo>
                  <a:lnTo>
                    <a:pt x="199" y="4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Freeform 129"/>
            <p:cNvSpPr>
              <a:spLocks/>
            </p:cNvSpPr>
            <p:nvPr/>
          </p:nvSpPr>
          <p:spPr bwMode="black">
            <a:xfrm>
              <a:off x="4707" y="441"/>
              <a:ext cx="160" cy="144"/>
            </a:xfrm>
            <a:custGeom>
              <a:avLst/>
              <a:gdLst>
                <a:gd name="T0" fmla="*/ 199 w 672"/>
                <a:gd name="T1" fmla="*/ 430 h 600"/>
                <a:gd name="T2" fmla="*/ 399 w 672"/>
                <a:gd name="T3" fmla="*/ 430 h 600"/>
                <a:gd name="T4" fmla="*/ 434 w 672"/>
                <a:gd name="T5" fmla="*/ 507 h 600"/>
                <a:gd name="T6" fmla="*/ 165 w 672"/>
                <a:gd name="T7" fmla="*/ 507 h 600"/>
                <a:gd name="T8" fmla="*/ 122 w 672"/>
                <a:gd name="T9" fmla="*/ 600 h 600"/>
                <a:gd name="T10" fmla="*/ 0 w 672"/>
                <a:gd name="T11" fmla="*/ 600 h 600"/>
                <a:gd name="T12" fmla="*/ 298 w 672"/>
                <a:gd name="T13" fmla="*/ 0 h 600"/>
                <a:gd name="T14" fmla="*/ 380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7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399" y="430"/>
                  </a:lnTo>
                  <a:lnTo>
                    <a:pt x="434" y="507"/>
                  </a:lnTo>
                  <a:lnTo>
                    <a:pt x="165" y="507"/>
                  </a:lnTo>
                  <a:lnTo>
                    <a:pt x="122" y="600"/>
                  </a:lnTo>
                  <a:lnTo>
                    <a:pt x="0" y="600"/>
                  </a:lnTo>
                  <a:lnTo>
                    <a:pt x="298" y="0"/>
                  </a:lnTo>
                  <a:lnTo>
                    <a:pt x="380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7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5" name="Freeform 130"/>
            <p:cNvSpPr>
              <a:spLocks/>
            </p:cNvSpPr>
            <p:nvPr/>
          </p:nvSpPr>
          <p:spPr bwMode="black">
            <a:xfrm>
              <a:off x="4975" y="441"/>
              <a:ext cx="162" cy="144"/>
            </a:xfrm>
            <a:custGeom>
              <a:avLst/>
              <a:gdLst>
                <a:gd name="T0" fmla="*/ 199 w 672"/>
                <a:gd name="T1" fmla="*/ 430 h 600"/>
                <a:gd name="T2" fmla="*/ 402 w 672"/>
                <a:gd name="T3" fmla="*/ 430 h 600"/>
                <a:gd name="T4" fmla="*/ 434 w 672"/>
                <a:gd name="T5" fmla="*/ 507 h 600"/>
                <a:gd name="T6" fmla="*/ 164 w 672"/>
                <a:gd name="T7" fmla="*/ 507 h 600"/>
                <a:gd name="T8" fmla="*/ 121 w 672"/>
                <a:gd name="T9" fmla="*/ 600 h 600"/>
                <a:gd name="T10" fmla="*/ 0 w 672"/>
                <a:gd name="T11" fmla="*/ 600 h 600"/>
                <a:gd name="T12" fmla="*/ 297 w 672"/>
                <a:gd name="T13" fmla="*/ 0 h 600"/>
                <a:gd name="T14" fmla="*/ 379 w 672"/>
                <a:gd name="T15" fmla="*/ 0 h 600"/>
                <a:gd name="T16" fmla="*/ 672 w 672"/>
                <a:gd name="T17" fmla="*/ 600 h 600"/>
                <a:gd name="T18" fmla="*/ 555 w 672"/>
                <a:gd name="T19" fmla="*/ 600 h 600"/>
                <a:gd name="T20" fmla="*/ 336 w 672"/>
                <a:gd name="T21" fmla="*/ 135 h 600"/>
                <a:gd name="T22" fmla="*/ 199 w 672"/>
                <a:gd name="T23" fmla="*/ 430 h 600"/>
                <a:gd name="T24" fmla="*/ 199 w 672"/>
                <a:gd name="T25" fmla="*/ 430 h 600"/>
                <a:gd name="T26" fmla="*/ 199 w 672"/>
                <a:gd name="T27" fmla="*/ 43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2"/>
                <a:gd name="T43" fmla="*/ 0 h 600"/>
                <a:gd name="T44" fmla="*/ 672 w 67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2" h="600">
                  <a:moveTo>
                    <a:pt x="199" y="430"/>
                  </a:moveTo>
                  <a:lnTo>
                    <a:pt x="402" y="430"/>
                  </a:lnTo>
                  <a:lnTo>
                    <a:pt x="434" y="507"/>
                  </a:lnTo>
                  <a:lnTo>
                    <a:pt x="164" y="507"/>
                  </a:lnTo>
                  <a:lnTo>
                    <a:pt x="121" y="600"/>
                  </a:lnTo>
                  <a:lnTo>
                    <a:pt x="0" y="600"/>
                  </a:lnTo>
                  <a:lnTo>
                    <a:pt x="297" y="0"/>
                  </a:lnTo>
                  <a:lnTo>
                    <a:pt x="379" y="0"/>
                  </a:lnTo>
                  <a:lnTo>
                    <a:pt x="672" y="600"/>
                  </a:lnTo>
                  <a:lnTo>
                    <a:pt x="555" y="600"/>
                  </a:lnTo>
                  <a:lnTo>
                    <a:pt x="336" y="135"/>
                  </a:lnTo>
                  <a:lnTo>
                    <a:pt x="199" y="4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6" name="Freeform 131"/>
            <p:cNvSpPr>
              <a:spLocks/>
            </p:cNvSpPr>
            <p:nvPr/>
          </p:nvSpPr>
          <p:spPr bwMode="black">
            <a:xfrm>
              <a:off x="4842" y="440"/>
              <a:ext cx="160" cy="145"/>
            </a:xfrm>
            <a:custGeom>
              <a:avLst/>
              <a:gdLst>
                <a:gd name="T0" fmla="*/ 0 w 666"/>
                <a:gd name="T1" fmla="*/ 0 h 606"/>
                <a:gd name="T2" fmla="*/ 291 w 666"/>
                <a:gd name="T3" fmla="*/ 606 h 606"/>
                <a:gd name="T4" fmla="*/ 298 w 666"/>
                <a:gd name="T5" fmla="*/ 606 h 606"/>
                <a:gd name="T6" fmla="*/ 369 w 666"/>
                <a:gd name="T7" fmla="*/ 606 h 606"/>
                <a:gd name="T8" fmla="*/ 376 w 666"/>
                <a:gd name="T9" fmla="*/ 606 h 606"/>
                <a:gd name="T10" fmla="*/ 666 w 666"/>
                <a:gd name="T11" fmla="*/ 0 h 606"/>
                <a:gd name="T12" fmla="*/ 550 w 666"/>
                <a:gd name="T13" fmla="*/ 0 h 606"/>
                <a:gd name="T14" fmla="*/ 334 w 666"/>
                <a:gd name="T15" fmla="*/ 477 h 606"/>
                <a:gd name="T16" fmla="*/ 117 w 666"/>
                <a:gd name="T17" fmla="*/ 0 h 606"/>
                <a:gd name="T18" fmla="*/ 0 w 666"/>
                <a:gd name="T19" fmla="*/ 0 h 606"/>
                <a:gd name="T20" fmla="*/ 0 w 666"/>
                <a:gd name="T21" fmla="*/ 0 h 606"/>
                <a:gd name="T22" fmla="*/ 0 w 666"/>
                <a:gd name="T23" fmla="*/ 0 h 6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606"/>
                <a:gd name="T38" fmla="*/ 666 w 666"/>
                <a:gd name="T39" fmla="*/ 606 h 6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606">
                  <a:moveTo>
                    <a:pt x="0" y="0"/>
                  </a:moveTo>
                  <a:lnTo>
                    <a:pt x="291" y="606"/>
                  </a:lnTo>
                  <a:lnTo>
                    <a:pt x="298" y="606"/>
                  </a:lnTo>
                  <a:lnTo>
                    <a:pt x="369" y="606"/>
                  </a:lnTo>
                  <a:lnTo>
                    <a:pt x="376" y="606"/>
                  </a:lnTo>
                  <a:lnTo>
                    <a:pt x="666" y="0"/>
                  </a:lnTo>
                  <a:lnTo>
                    <a:pt x="550" y="0"/>
                  </a:lnTo>
                  <a:lnTo>
                    <a:pt x="334" y="477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" name="Freeform 132"/>
            <p:cNvSpPr>
              <a:spLocks/>
            </p:cNvSpPr>
            <p:nvPr/>
          </p:nvSpPr>
          <p:spPr bwMode="black">
            <a:xfrm>
              <a:off x="5113" y="440"/>
              <a:ext cx="159" cy="198"/>
            </a:xfrm>
            <a:custGeom>
              <a:avLst/>
              <a:gdLst>
                <a:gd name="T0" fmla="*/ 264 w 666"/>
                <a:gd name="T1" fmla="*/ 828 h 828"/>
                <a:gd name="T2" fmla="*/ 666 w 666"/>
                <a:gd name="T3" fmla="*/ 0 h 828"/>
                <a:gd name="T4" fmla="*/ 546 w 666"/>
                <a:gd name="T5" fmla="*/ 0 h 828"/>
                <a:gd name="T6" fmla="*/ 325 w 666"/>
                <a:gd name="T7" fmla="*/ 482 h 828"/>
                <a:gd name="T8" fmla="*/ 115 w 666"/>
                <a:gd name="T9" fmla="*/ 0 h 828"/>
                <a:gd name="T10" fmla="*/ 0 w 666"/>
                <a:gd name="T11" fmla="*/ 0 h 828"/>
                <a:gd name="T12" fmla="*/ 264 w 666"/>
                <a:gd name="T13" fmla="*/ 603 h 828"/>
                <a:gd name="T14" fmla="*/ 151 w 666"/>
                <a:gd name="T15" fmla="*/ 828 h 828"/>
                <a:gd name="T16" fmla="*/ 264 w 666"/>
                <a:gd name="T17" fmla="*/ 828 h 828"/>
                <a:gd name="T18" fmla="*/ 264 w 666"/>
                <a:gd name="T19" fmla="*/ 828 h 828"/>
                <a:gd name="T20" fmla="*/ 264 w 666"/>
                <a:gd name="T21" fmla="*/ 828 h 8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6"/>
                <a:gd name="T34" fmla="*/ 0 h 828"/>
                <a:gd name="T35" fmla="*/ 666 w 666"/>
                <a:gd name="T36" fmla="*/ 828 h 8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6" h="828">
                  <a:moveTo>
                    <a:pt x="264" y="828"/>
                  </a:moveTo>
                  <a:lnTo>
                    <a:pt x="666" y="0"/>
                  </a:lnTo>
                  <a:lnTo>
                    <a:pt x="546" y="0"/>
                  </a:lnTo>
                  <a:lnTo>
                    <a:pt x="325" y="482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264" y="603"/>
                  </a:lnTo>
                  <a:lnTo>
                    <a:pt x="151" y="828"/>
                  </a:lnTo>
                  <a:lnTo>
                    <a:pt x="264" y="8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103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4975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537325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F8F8F"/>
                </a:solidFill>
              </a:defRPr>
            </a:lvl1pPr>
          </a:lstStyle>
          <a:p>
            <a:fld id="{9213B9E0-0AA0-4FE5-8726-A3B594B5AE05}" type="datetime1">
              <a:rPr lang="en-US"/>
              <a:pPr/>
              <a:t>11/27/2017</a:t>
            </a:fld>
            <a:endParaRPr lang="en-US"/>
          </a:p>
        </p:txBody>
      </p:sp>
      <p:sp>
        <p:nvSpPr>
          <p:cNvPr id="1040" name="TextBox 27"/>
          <p:cNvSpPr txBox="1">
            <a:spLocks noChangeArrowheads="1"/>
          </p:cNvSpPr>
          <p:nvPr/>
        </p:nvSpPr>
        <p:spPr bwMode="auto">
          <a:xfrm>
            <a:off x="457200" y="6537325"/>
            <a:ext cx="37242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800" smtClean="0">
                <a:solidFill>
                  <a:srgbClr val="8F8F8F"/>
                </a:solidFill>
                <a:ea typeface="+mn-ea"/>
              </a:rPr>
              <a:t>Avaya - Proprietary.  Use pursuant to your signed agreement or Avaya policy.</a:t>
            </a:r>
          </a:p>
        </p:txBody>
      </p:sp>
      <p:sp>
        <p:nvSpPr>
          <p:cNvPr id="1041" name="TextBox 28"/>
          <p:cNvSpPr txBox="1">
            <a:spLocks noChangeArrowheads="1"/>
          </p:cNvSpPr>
          <p:nvPr/>
        </p:nvSpPr>
        <p:spPr bwMode="auto">
          <a:xfrm>
            <a:off x="8377238" y="6565900"/>
            <a:ext cx="3095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90000"/>
              </a:lnSpc>
            </a:pPr>
            <a:fld id="{8016978A-E3BD-4B6A-B41B-D436732B3109}" type="slidenum">
              <a:rPr lang="en-US" sz="800">
                <a:solidFill>
                  <a:srgbClr val="8F8F8F"/>
                </a:solidFill>
              </a:rPr>
              <a:pPr algn="r">
                <a:lnSpc>
                  <a:spcPct val="90000"/>
                </a:lnSpc>
              </a:pPr>
              <a:t>‹#›</a:t>
            </a:fld>
            <a:endParaRPr lang="en-US" sz="800">
              <a:solidFill>
                <a:srgbClr val="8F8F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791" r:id="rId3"/>
    <p:sldLayoutId id="2147483809" r:id="rId4"/>
    <p:sldLayoutId id="2147483810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</p:sldLayoutIdLst>
  <p:transition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65125" indent="-36512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969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4620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94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1184" y="3179430"/>
            <a:ext cx="7918704" cy="1674510"/>
          </a:xfrm>
        </p:spPr>
        <p:txBody>
          <a:bodyPr/>
          <a:lstStyle/>
          <a:p>
            <a:r>
              <a:rPr lang="en-US" dirty="0" smtClean="0"/>
              <a:t>Avaya Device Adapter Snap-in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- CS 1000 Solution Migration (Modernization)</a:t>
            </a:r>
            <a:br>
              <a:rPr lang="en-US" sz="2400" dirty="0" smtClean="0"/>
            </a:br>
            <a:r>
              <a:rPr lang="en-US" sz="2400" dirty="0" smtClean="0"/>
              <a:t>- High Level Architecture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399" y="4650089"/>
            <a:ext cx="6795025" cy="1440874"/>
          </a:xfrm>
        </p:spPr>
        <p:txBody>
          <a:bodyPr/>
          <a:lstStyle/>
          <a:p>
            <a:endParaRPr lang="en-US" sz="1800" dirty="0" smtClean="0"/>
          </a:p>
          <a:p>
            <a:pPr marL="342900" indent="-342900">
              <a:buFontTx/>
              <a:buChar char="-"/>
            </a:pPr>
            <a:endParaRPr lang="en-US" sz="1800" dirty="0"/>
          </a:p>
          <a:p>
            <a:r>
              <a:rPr lang="en-US" sz="1400" dirty="0" smtClean="0"/>
              <a:t>Milo</a:t>
            </a:r>
            <a:r>
              <a:rPr lang="sr-Latn-RS" sz="1400" dirty="0" smtClean="0"/>
              <a:t>š Pujić</a:t>
            </a:r>
            <a:endParaRPr lang="en-US" sz="1400" dirty="0" smtClean="0"/>
          </a:p>
          <a:p>
            <a:r>
              <a:rPr lang="en-US" sz="1400" dirty="0" smtClean="0"/>
              <a:t>Nov.27</a:t>
            </a:r>
            <a:r>
              <a:rPr lang="en-US" sz="1400" dirty="0" smtClean="0"/>
              <a:t>, </a:t>
            </a:r>
            <a:r>
              <a:rPr lang="en-US" sz="1400" dirty="0" smtClean="0"/>
              <a:t>2017</a:t>
            </a:r>
          </a:p>
          <a:p>
            <a:r>
              <a:rPr lang="en-US" sz="1400" dirty="0" smtClean="0"/>
              <a:t>v.15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2395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543433"/>
          </a:xfrm>
        </p:spPr>
        <p:txBody>
          <a:bodyPr/>
          <a:lstStyle/>
          <a:p>
            <a:r>
              <a:rPr lang="en-US" dirty="0" smtClean="0"/>
              <a:t>Breeze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2976"/>
          </a:xfrm>
        </p:spPr>
        <p:txBody>
          <a:bodyPr/>
          <a:lstStyle/>
          <a:p>
            <a:r>
              <a:rPr lang="en-US" sz="1800" dirty="0" smtClean="0"/>
              <a:t>ADA </a:t>
            </a:r>
            <a:r>
              <a:rPr lang="en-US" sz="1800" dirty="0" smtClean="0"/>
              <a:t>is based on Avaya Breeze™ </a:t>
            </a:r>
            <a:r>
              <a:rPr lang="en-US" sz="1800" dirty="0" smtClean="0"/>
              <a:t>3.5 </a:t>
            </a:r>
            <a:r>
              <a:rPr lang="en-US" sz="1800" dirty="0" smtClean="0"/>
              <a:t>or newer</a:t>
            </a:r>
          </a:p>
          <a:p>
            <a:pPr marL="868363" lvl="2" indent="0">
              <a:buNone/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282295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543433"/>
          </a:xfrm>
        </p:spPr>
        <p:txBody>
          <a:bodyPr/>
          <a:lstStyle/>
          <a:p>
            <a:r>
              <a:rPr lang="en-US" dirty="0" smtClean="0"/>
              <a:t>CM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2976"/>
          </a:xfrm>
        </p:spPr>
        <p:txBody>
          <a:bodyPr/>
          <a:lstStyle/>
          <a:p>
            <a:r>
              <a:rPr lang="en-US" sz="1800" dirty="0" smtClean="0"/>
              <a:t>ADA </a:t>
            </a:r>
            <a:r>
              <a:rPr lang="en-US" sz="1800" dirty="0" smtClean="0"/>
              <a:t>depends on some CM enhancements slated for Avaya Aura® 8.0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CS1000-style </a:t>
            </a:r>
            <a:r>
              <a:rPr lang="en-US" sz="1600" b="1" dirty="0" smtClean="0"/>
              <a:t>MADN</a:t>
            </a:r>
            <a:r>
              <a:rPr lang="en-US" sz="1600" dirty="0" smtClean="0"/>
              <a:t> Support on CM</a:t>
            </a:r>
          </a:p>
          <a:p>
            <a:pPr lvl="2"/>
            <a:r>
              <a:rPr lang="en-US" sz="1200" dirty="0" smtClean="0"/>
              <a:t>Includes both, Single Call Arrangement (SCA) and Multiple Call Arrangement (MCA)</a:t>
            </a:r>
          </a:p>
          <a:p>
            <a:pPr lvl="2"/>
            <a:r>
              <a:rPr lang="en-US" sz="1200" dirty="0" smtClean="0"/>
              <a:t>Supports but does not require new behaviors on the AST SIP endpoints</a:t>
            </a:r>
          </a:p>
          <a:p>
            <a:pPr lvl="2"/>
            <a:r>
              <a:rPr lang="en-US" sz="1200" dirty="0" smtClean="0"/>
              <a:t>An AST SIP endpoint handles  both scenarios as the regular CM-style bridging (the bridged-appearance button)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CM </a:t>
            </a:r>
            <a:r>
              <a:rPr lang="en-US" sz="1600" b="1" dirty="0" smtClean="0"/>
              <a:t>Station Administration Changes </a:t>
            </a:r>
            <a:r>
              <a:rPr lang="en-US" sz="1600" dirty="0" smtClean="0"/>
              <a:t>in support of CS 1000 endpoints</a:t>
            </a:r>
          </a:p>
          <a:p>
            <a:pPr lvl="2"/>
            <a:r>
              <a:rPr lang="en-US" sz="1200" dirty="0" smtClean="0"/>
              <a:t>New station types for CS 1000 endpoints</a:t>
            </a:r>
          </a:p>
          <a:p>
            <a:pPr lvl="3"/>
            <a:r>
              <a:rPr lang="en-US" sz="1000" dirty="0" smtClean="0"/>
              <a:t>All CS 1000 station types are consider to be SIP stations</a:t>
            </a:r>
          </a:p>
          <a:p>
            <a:pPr lvl="2"/>
            <a:r>
              <a:rPr lang="en-US" sz="1200" dirty="0" smtClean="0"/>
              <a:t>New station fields/attributes for CS 1000 station types:</a:t>
            </a:r>
          </a:p>
          <a:p>
            <a:pPr lvl="3"/>
            <a:r>
              <a:rPr lang="en-US" sz="1000" dirty="0" smtClean="0"/>
              <a:t>CS 1000 Station Type (~ dozen types)</a:t>
            </a:r>
          </a:p>
          <a:p>
            <a:pPr lvl="3"/>
            <a:r>
              <a:rPr lang="en-US" sz="1000" dirty="0" smtClean="0"/>
              <a:t>CS 1000 Terminal Number in terms of : Loop / Shelf / Card / Unit</a:t>
            </a:r>
          </a:p>
          <a:p>
            <a:pPr lvl="3"/>
            <a:r>
              <a:rPr lang="en-US" sz="1000" dirty="0" smtClean="0"/>
              <a:t>Max number of buttons per add-on module page</a:t>
            </a:r>
          </a:p>
          <a:p>
            <a:pPr lvl="3"/>
            <a:r>
              <a:rPr lang="en-US" sz="1000" dirty="0" smtClean="0"/>
              <a:t>Endpoint Features (CLS)</a:t>
            </a:r>
          </a:p>
          <a:p>
            <a:pPr lvl="2"/>
            <a:r>
              <a:rPr lang="en-US" sz="1200" dirty="0" smtClean="0"/>
              <a:t>New button types for CS 1000 station types:</a:t>
            </a:r>
          </a:p>
          <a:p>
            <a:pPr lvl="3"/>
            <a:r>
              <a:rPr lang="en-US" sz="1000" dirty="0"/>
              <a:t>Conference button</a:t>
            </a:r>
          </a:p>
          <a:p>
            <a:pPr lvl="3"/>
            <a:r>
              <a:rPr lang="en-US" sz="1000" dirty="0"/>
              <a:t>Transfer button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CM </a:t>
            </a:r>
            <a:r>
              <a:rPr lang="en-US" sz="1600" b="1" dirty="0" smtClean="0"/>
              <a:t>Call Processing Changes </a:t>
            </a:r>
            <a:r>
              <a:rPr lang="en-US" sz="1600" dirty="0"/>
              <a:t>in support of CS 1000 endpoints</a:t>
            </a:r>
          </a:p>
          <a:p>
            <a:pPr lvl="2"/>
            <a:r>
              <a:rPr lang="en-US" sz="1200" dirty="0" smtClean="0"/>
              <a:t>Conference button handling</a:t>
            </a:r>
          </a:p>
          <a:p>
            <a:pPr lvl="2"/>
            <a:r>
              <a:rPr lang="en-US" sz="1200" dirty="0" smtClean="0"/>
              <a:t>Transfer button handling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332336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543433"/>
          </a:xfrm>
        </p:spPr>
        <p:txBody>
          <a:bodyPr/>
          <a:lstStyle/>
          <a:p>
            <a:r>
              <a:rPr lang="en-US" dirty="0" smtClean="0"/>
              <a:t>SM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2976"/>
          </a:xfrm>
        </p:spPr>
        <p:txBody>
          <a:bodyPr/>
          <a:lstStyle/>
          <a:p>
            <a:r>
              <a:rPr lang="en-US" sz="1800" dirty="0" smtClean="0"/>
              <a:t>No SM dependencies have been identified so far</a:t>
            </a:r>
          </a:p>
          <a:p>
            <a:r>
              <a:rPr lang="en-US" sz="1800" dirty="0" smtClean="0"/>
              <a:t>Here is a list of important existing SM “features” that </a:t>
            </a:r>
            <a:r>
              <a:rPr lang="en-US" sz="1800" dirty="0" smtClean="0"/>
              <a:t>ADA </a:t>
            </a:r>
            <a:r>
              <a:rPr lang="en-US" sz="1800" dirty="0" smtClean="0"/>
              <a:t>depends on and must fit into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SM Forgoing SIP Endpoint </a:t>
            </a:r>
            <a:r>
              <a:rPr lang="en-US" sz="1600" b="1" dirty="0" smtClean="0"/>
              <a:t>Authentication</a:t>
            </a:r>
          </a:p>
          <a:p>
            <a:pPr lvl="2"/>
            <a:r>
              <a:rPr lang="en-US" sz="1200" dirty="0" smtClean="0"/>
              <a:t>SM does not challenge SIP requests coming </a:t>
            </a:r>
            <a:r>
              <a:rPr lang="en-US" sz="1200" dirty="0"/>
              <a:t>from a trusted SIP </a:t>
            </a:r>
            <a:r>
              <a:rPr lang="en-US" sz="1200" dirty="0" smtClean="0"/>
              <a:t>entity accessing </a:t>
            </a:r>
            <a:r>
              <a:rPr lang="en-US" sz="1200" dirty="0"/>
              <a:t>SM via </a:t>
            </a:r>
            <a:r>
              <a:rPr lang="en-US" sz="1200" dirty="0" smtClean="0"/>
              <a:t>end-end TLS</a:t>
            </a:r>
          </a:p>
          <a:p>
            <a:pPr lvl="2"/>
            <a:r>
              <a:rPr lang="en-US" sz="1200" dirty="0" smtClean="0"/>
              <a:t>ADA </a:t>
            </a:r>
            <a:r>
              <a:rPr lang="en-US" sz="1200" dirty="0"/>
              <a:t>is </a:t>
            </a:r>
            <a:r>
              <a:rPr lang="en-US" sz="1200" dirty="0" smtClean="0"/>
              <a:t>such an endpoint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SM </a:t>
            </a:r>
            <a:r>
              <a:rPr lang="en-US" sz="1600" b="1" dirty="0" smtClean="0"/>
              <a:t>Location-based Routing </a:t>
            </a:r>
            <a:r>
              <a:rPr lang="en-US" sz="1600" dirty="0" smtClean="0"/>
              <a:t>based on the “</a:t>
            </a:r>
            <a:r>
              <a:rPr lang="en-US" sz="1600" dirty="0" err="1" smtClean="0"/>
              <a:t>signalling</a:t>
            </a:r>
            <a:r>
              <a:rPr lang="en-US" sz="1600" dirty="0" smtClean="0"/>
              <a:t> location”</a:t>
            </a:r>
          </a:p>
          <a:p>
            <a:pPr lvl="2"/>
            <a:r>
              <a:rPr lang="en-US" sz="1200" dirty="0" smtClean="0"/>
              <a:t>ADA </a:t>
            </a:r>
            <a:r>
              <a:rPr lang="en-US" sz="1200" dirty="0" smtClean="0"/>
              <a:t>indicates the “</a:t>
            </a:r>
            <a:r>
              <a:rPr lang="en-US" sz="1200" dirty="0" err="1" smtClean="0"/>
              <a:t>signalling</a:t>
            </a:r>
            <a:r>
              <a:rPr lang="en-US" sz="1200" dirty="0" smtClean="0"/>
              <a:t> location” of the caller by the IP address in the “bottom-most Via-header of the INVITE request” (locations must be administered using IP address patterns)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SM </a:t>
            </a:r>
            <a:r>
              <a:rPr lang="en-US" sz="1600" b="1" dirty="0" smtClean="0"/>
              <a:t>CAC</a:t>
            </a:r>
            <a:r>
              <a:rPr lang="en-US" sz="1600" dirty="0" smtClean="0"/>
              <a:t> (Bandwidth Management)</a:t>
            </a:r>
            <a:endParaRPr lang="en-US" sz="1600" dirty="0"/>
          </a:p>
          <a:p>
            <a:pPr lvl="2"/>
            <a:r>
              <a:rPr lang="en-US" sz="1200" dirty="0" smtClean="0"/>
              <a:t>ADA </a:t>
            </a:r>
            <a:r>
              <a:rPr lang="en-US" sz="1200" dirty="0" smtClean="0"/>
              <a:t>indicates the “media location” of the caller by the IP address in the SDP </a:t>
            </a:r>
            <a:r>
              <a:rPr lang="en-US" sz="1200" dirty="0"/>
              <a:t>(locations must be </a:t>
            </a:r>
            <a:r>
              <a:rPr lang="en-US" sz="1200" dirty="0" smtClean="0"/>
              <a:t>administered using </a:t>
            </a:r>
            <a:r>
              <a:rPr lang="en-US" sz="1200" dirty="0"/>
              <a:t>IP address patterns</a:t>
            </a:r>
            <a:r>
              <a:rPr lang="en-US" sz="12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PPM Dependencies</a:t>
            </a:r>
          </a:p>
          <a:p>
            <a:r>
              <a:rPr lang="en-US" sz="1800" dirty="0" smtClean="0"/>
              <a:t>Handling of “conference” &amp; “transfer” buttons</a:t>
            </a:r>
          </a:p>
          <a:p>
            <a:pPr lvl="1"/>
            <a:r>
              <a:rPr lang="en-US" sz="1600" dirty="0" smtClean="0"/>
              <a:t>PPM maps these buttons into a “call-appearance” button with the appropriate </a:t>
            </a:r>
            <a:r>
              <a:rPr lang="en-US" sz="1600" dirty="0" err="1" smtClean="0"/>
              <a:t>lable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9038489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1"/>
            <a:ext cx="8229600" cy="609599"/>
          </a:xfrm>
        </p:spPr>
        <p:txBody>
          <a:bodyPr/>
          <a:lstStyle/>
          <a:p>
            <a:r>
              <a:rPr lang="en-US" dirty="0" smtClean="0"/>
              <a:t>ADA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5930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400" dirty="0" smtClean="0"/>
              <a:t>ADA implements </a:t>
            </a:r>
            <a:r>
              <a:rPr lang="en-US" sz="1400" b="1" dirty="0" smtClean="0"/>
              <a:t>AST SIP endpoint emulation </a:t>
            </a:r>
            <a:r>
              <a:rPr lang="en-US" sz="1400" dirty="0" smtClean="0"/>
              <a:t>for every CS 1000 endpoint it serves (UNISTIM and TDM endpoints)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Supported CS 1000 endpoints are ‘thin’ aka ‘stimulus’ endpoints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The stimuli include:</a:t>
            </a:r>
          </a:p>
          <a:p>
            <a:pPr lvl="2">
              <a:spcBef>
                <a:spcPts val="400"/>
              </a:spcBef>
            </a:pPr>
            <a:r>
              <a:rPr lang="en-US" sz="1100" dirty="0" smtClean="0"/>
              <a:t>Endpoint </a:t>
            </a:r>
            <a:r>
              <a:rPr lang="en-US" sz="1100" dirty="0" smtClean="0">
                <a:sym typeface="Wingdings" panose="05000000000000000000" pitchFamily="2" charset="2"/>
              </a:rPr>
              <a:t></a:t>
            </a:r>
            <a:r>
              <a:rPr lang="en-US" sz="1100" dirty="0" smtClean="0"/>
              <a:t> </a:t>
            </a:r>
            <a:r>
              <a:rPr lang="en-US" sz="1100" dirty="0"/>
              <a:t>C</a:t>
            </a:r>
            <a:r>
              <a:rPr lang="en-US" sz="1100" dirty="0" smtClean="0"/>
              <a:t>ontroller direction: </a:t>
            </a:r>
            <a:r>
              <a:rPr lang="en-US" sz="1050" dirty="0" smtClean="0"/>
              <a:t>Hook status, Keypad presses, Key/button presses, Endpoint registration (IP endpoints) …</a:t>
            </a:r>
          </a:p>
          <a:p>
            <a:pPr lvl="2">
              <a:spcBef>
                <a:spcPts val="400"/>
              </a:spcBef>
            </a:pPr>
            <a:r>
              <a:rPr lang="en-US" sz="1100" dirty="0" smtClean="0"/>
              <a:t>Controller </a:t>
            </a:r>
            <a:r>
              <a:rPr lang="en-US" sz="1100" dirty="0" smtClean="0">
                <a:sym typeface="Wingdings" panose="05000000000000000000" pitchFamily="2" charset="2"/>
              </a:rPr>
              <a:t></a:t>
            </a:r>
            <a:r>
              <a:rPr lang="en-US" sz="1100" dirty="0" smtClean="0"/>
              <a:t> </a:t>
            </a:r>
            <a:r>
              <a:rPr lang="en-US" sz="1100" dirty="0"/>
              <a:t>E</a:t>
            </a:r>
            <a:r>
              <a:rPr lang="en-US" sz="1100" dirty="0" smtClean="0"/>
              <a:t>ndpoint direction: Ringer control, </a:t>
            </a:r>
            <a:r>
              <a:rPr lang="en-US" sz="1050" dirty="0" smtClean="0"/>
              <a:t>Key/button-lamp control, Display control, Media commands (IP endpoints) …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ADA and </a:t>
            </a:r>
            <a:r>
              <a:rPr lang="en-US" sz="1200" dirty="0" smtClean="0"/>
              <a:t>endpoints exchange the stimuli over the ‘PBX link’ </a:t>
            </a:r>
          </a:p>
          <a:p>
            <a:pPr lvl="2">
              <a:spcBef>
                <a:spcPts val="400"/>
              </a:spcBef>
            </a:pPr>
            <a:r>
              <a:rPr lang="en-US" sz="1100" dirty="0" smtClean="0"/>
              <a:t>IP endpoints: ‘PBX Link’ is established between </a:t>
            </a:r>
            <a:r>
              <a:rPr lang="en-US" sz="1100" dirty="0" smtClean="0"/>
              <a:t>ADA </a:t>
            </a:r>
            <a:r>
              <a:rPr lang="en-US" sz="1100" dirty="0" smtClean="0"/>
              <a:t>and a TPS</a:t>
            </a:r>
          </a:p>
          <a:p>
            <a:pPr lvl="2">
              <a:spcBef>
                <a:spcPts val="400"/>
              </a:spcBef>
            </a:pPr>
            <a:r>
              <a:rPr lang="en-US" sz="1100" dirty="0" smtClean="0"/>
              <a:t>TDM endpoints: </a:t>
            </a:r>
            <a:r>
              <a:rPr lang="en-US" sz="1100" dirty="0"/>
              <a:t>‘PBX Link’ is established between </a:t>
            </a:r>
            <a:r>
              <a:rPr lang="en-US" sz="1100" dirty="0" smtClean="0"/>
              <a:t>ADA </a:t>
            </a:r>
            <a:r>
              <a:rPr lang="en-US" sz="1100" dirty="0"/>
              <a:t>and a </a:t>
            </a:r>
            <a:r>
              <a:rPr lang="en-US" sz="1100" dirty="0" smtClean="0"/>
              <a:t>TPS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ADA exchanges </a:t>
            </a:r>
            <a:r>
              <a:rPr lang="en-US" sz="1200" dirty="0"/>
              <a:t>AST SIP signaling with SM/CM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An ADA instance </a:t>
            </a:r>
            <a:r>
              <a:rPr lang="en-US" sz="1400" dirty="0"/>
              <a:t>serves a group of CS 1000 endpoints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An ADA </a:t>
            </a:r>
            <a:r>
              <a:rPr lang="en-US" sz="1200" dirty="0" smtClean="0"/>
              <a:t>instance emulates a bunch of AST SIP endpoints – one for each ‘real’ CS 1000 endpoint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An ADA </a:t>
            </a:r>
            <a:r>
              <a:rPr lang="en-US" sz="1200" dirty="0" smtClean="0"/>
              <a:t>instance handles stimuli for a number of ‘real’ CS 1000 endpoints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For each CS 1000 endpoint, </a:t>
            </a:r>
            <a:r>
              <a:rPr lang="en-US" sz="1200" dirty="0" smtClean="0"/>
              <a:t>ADA</a:t>
            </a:r>
            <a:r>
              <a:rPr lang="en-US" sz="1200" dirty="0" smtClean="0"/>
              <a:t> </a:t>
            </a:r>
            <a:r>
              <a:rPr lang="en-US" sz="1200" dirty="0" smtClean="0"/>
              <a:t>runs an ‘endpoint state-machine’ logic that is driven by SIP interactions with SM/CM one side and stimulus interactions with real endpoints on the other side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The idea here is to use a Client SDK as the </a:t>
            </a:r>
            <a:r>
              <a:rPr lang="en-US" sz="1400" dirty="0" smtClean="0"/>
              <a:t>basis </a:t>
            </a:r>
            <a:r>
              <a:rPr lang="en-US" sz="1400" dirty="0"/>
              <a:t>for the AST SIP endpoint emulation</a:t>
            </a:r>
          </a:p>
          <a:p>
            <a:pPr lvl="2">
              <a:spcBef>
                <a:spcPts val="400"/>
              </a:spcBef>
            </a:pPr>
            <a:endParaRPr lang="en-US" sz="1050" dirty="0" smtClean="0"/>
          </a:p>
          <a:p>
            <a:pPr>
              <a:spcBef>
                <a:spcPts val="4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72160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3429000" y="4249502"/>
            <a:ext cx="5646420" cy="199179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anchor="t" anchorCtr="0"/>
          <a:lstStyle/>
          <a:p>
            <a:pPr lvl="5" algn="r">
              <a:lnSpc>
                <a:spcPct val="90000"/>
              </a:lnSpc>
            </a:pPr>
            <a:r>
              <a:rPr lang="en-US" sz="1000" b="1" dirty="0" smtClean="0"/>
              <a:t>Breeze Server  </a:t>
            </a:r>
            <a:endParaRPr lang="en-US" sz="10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935730" y="4319800"/>
            <a:ext cx="2331720" cy="89487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C++ CSDK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[Linux Process]</a:t>
            </a:r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1"/>
            <a:ext cx="8229600" cy="464819"/>
          </a:xfrm>
        </p:spPr>
        <p:txBody>
          <a:bodyPr/>
          <a:lstStyle/>
          <a:p>
            <a:r>
              <a:rPr lang="en-US" dirty="0" smtClean="0"/>
              <a:t>ADA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49640" cy="3017126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dirty="0" smtClean="0"/>
              <a:t>Use the Native C++ CSDK in Multi-user Mode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Main functionality is implemented outside WAS (as a number of Linux processes)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We still need </a:t>
            </a:r>
            <a:r>
              <a:rPr lang="en-US" sz="1400" dirty="0" smtClean="0"/>
              <a:t>an ADA </a:t>
            </a:r>
            <a:r>
              <a:rPr lang="en-US" sz="1400" dirty="0" err="1" smtClean="0"/>
              <a:t>snapin</a:t>
            </a:r>
            <a:endParaRPr lang="en-US" sz="1400" dirty="0" smtClean="0"/>
          </a:p>
          <a:p>
            <a:pPr lvl="1">
              <a:spcBef>
                <a:spcPts val="200"/>
              </a:spcBef>
            </a:pPr>
            <a:r>
              <a:rPr lang="en-US" sz="1400" dirty="0" smtClean="0"/>
              <a:t>The </a:t>
            </a:r>
            <a:r>
              <a:rPr lang="en-US" sz="1400" dirty="0" smtClean="0"/>
              <a:t>ADA </a:t>
            </a:r>
            <a:r>
              <a:rPr lang="en-US" sz="1400" dirty="0" err="1" smtClean="0"/>
              <a:t>snapin</a:t>
            </a:r>
            <a:r>
              <a:rPr lang="en-US" sz="1400" dirty="0" smtClean="0"/>
              <a:t> </a:t>
            </a:r>
            <a:r>
              <a:rPr lang="en-US" sz="1400" dirty="0"/>
              <a:t>instantiates </a:t>
            </a:r>
            <a:r>
              <a:rPr lang="en-US" sz="1400" dirty="0" smtClean="0"/>
              <a:t>the master Linux process that  acts as a group controller / proxy for a number of CS 1000 endpoints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The </a:t>
            </a:r>
            <a:r>
              <a:rPr lang="en-US" sz="1400" dirty="0" smtClean="0"/>
              <a:t>ADA </a:t>
            </a:r>
            <a:r>
              <a:rPr lang="en-US" sz="1400" dirty="0" err="1" smtClean="0"/>
              <a:t>snapin</a:t>
            </a:r>
            <a:r>
              <a:rPr lang="en-US" sz="1400" dirty="0" smtClean="0"/>
              <a:t> provides access to the Avaya Aura® System Management data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The </a:t>
            </a:r>
            <a:r>
              <a:rPr lang="en-US" sz="1400" dirty="0" smtClean="0"/>
              <a:t>ADA </a:t>
            </a:r>
            <a:r>
              <a:rPr lang="en-US" sz="1400" dirty="0" err="1" smtClean="0"/>
              <a:t>snapin</a:t>
            </a:r>
            <a:r>
              <a:rPr lang="en-US" sz="1400" dirty="0" smtClean="0"/>
              <a:t> </a:t>
            </a:r>
            <a:r>
              <a:rPr lang="en-US" sz="1400" dirty="0"/>
              <a:t>instantiates the Group Controller / Endpoint Proxy and provides </a:t>
            </a:r>
            <a:r>
              <a:rPr lang="en-US" sz="1400" dirty="0" smtClean="0"/>
              <a:t>configuration for every dependent CS 1000 endpoint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A SIP endpoint emulation is supported by a single native C++ CSDK instance for all CS 1000 endpoints (multi-user mode of the CSDK)</a:t>
            </a:r>
          </a:p>
          <a:p>
            <a:pPr lvl="2">
              <a:spcBef>
                <a:spcPts val="200"/>
              </a:spcBef>
            </a:pPr>
            <a:r>
              <a:rPr lang="en-US" sz="1200" dirty="0" smtClean="0"/>
              <a:t>Each endpoint emulation gets a configuration file at instantiation time and has to be ready to receive configuration updates during run time (no PPM usage)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The group controller acts as proxy for accessing endpoints’ media engines and I/O operations (via PBX Link)</a:t>
            </a:r>
          </a:p>
          <a:p>
            <a:pPr lvl="1">
              <a:spcBef>
                <a:spcPts val="200"/>
              </a:spcBef>
            </a:pPr>
            <a:endParaRPr lang="en-US" sz="14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703820" y="5427708"/>
            <a:ext cx="1114178" cy="566040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ADA </a:t>
            </a:r>
            <a:r>
              <a:rPr lang="en-US" sz="1200" b="1" dirty="0" smtClean="0">
                <a:solidFill>
                  <a:schemeClr val="bg1"/>
                </a:solidFill>
              </a:rPr>
              <a:t>Snap-in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[WAS]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35730" y="5491195"/>
            <a:ext cx="2331720" cy="46225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Group Controller / Endpoint Proxy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[Linux Process]</a:t>
            </a:r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69080" y="4380123"/>
            <a:ext cx="845820" cy="51236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Endpoint Emulator #1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[Object]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69230" y="4380124"/>
            <a:ext cx="925830" cy="51236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Endpoint Emulator #n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[Object]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6793" y="4683546"/>
            <a:ext cx="713013" cy="3998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… </a:t>
            </a:r>
          </a:p>
        </p:txBody>
      </p:sp>
      <p:cxnSp>
        <p:nvCxnSpPr>
          <p:cNvPr id="14" name="Straight Arrow Connector 13"/>
          <p:cNvCxnSpPr>
            <a:stCxn id="4" idx="1"/>
            <a:endCxn id="5" idx="3"/>
          </p:cNvCxnSpPr>
          <p:nvPr/>
        </p:nvCxnSpPr>
        <p:spPr>
          <a:xfrm flipH="1">
            <a:off x="6267450" y="5710728"/>
            <a:ext cx="1436370" cy="11595"/>
          </a:xfrm>
          <a:prstGeom prst="straightConnector1">
            <a:avLst/>
          </a:prstGeom>
          <a:ln w="19050">
            <a:solidFill>
              <a:schemeClr val="accent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87464" y="5553068"/>
            <a:ext cx="1141096" cy="7055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/>
              <a:t>Instantiates</a:t>
            </a:r>
          </a:p>
          <a:p>
            <a:pPr>
              <a:lnSpc>
                <a:spcPct val="90000"/>
              </a:lnSpc>
            </a:pPr>
            <a:r>
              <a:rPr lang="en-US" sz="1000" dirty="0" smtClean="0"/>
              <a:t>Provides </a:t>
            </a:r>
            <a:r>
              <a:rPr lang="en-US" sz="1000" dirty="0" err="1"/>
              <a:t>C</a:t>
            </a:r>
            <a:r>
              <a:rPr lang="en-US" sz="1000" dirty="0" err="1" smtClean="0"/>
              <a:t>onfig</a:t>
            </a:r>
            <a:endParaRPr lang="en-US" sz="1000" dirty="0" smtClean="0"/>
          </a:p>
        </p:txBody>
      </p:sp>
      <p:sp>
        <p:nvSpPr>
          <p:cNvPr id="17" name="Rectangle 16"/>
          <p:cNvSpPr/>
          <p:nvPr/>
        </p:nvSpPr>
        <p:spPr bwMode="auto">
          <a:xfrm>
            <a:off x="5280660" y="6422621"/>
            <a:ext cx="656405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80"/>
          <p:cNvCxnSpPr>
            <a:stCxn id="5" idx="2"/>
          </p:cNvCxnSpPr>
          <p:nvPr/>
        </p:nvCxnSpPr>
        <p:spPr>
          <a:xfrm flipH="1">
            <a:off x="4484913" y="5953450"/>
            <a:ext cx="616677" cy="469171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0"/>
          <p:cNvCxnSpPr>
            <a:stCxn id="5" idx="2"/>
            <a:endCxn id="17" idx="0"/>
          </p:cNvCxnSpPr>
          <p:nvPr/>
        </p:nvCxnSpPr>
        <p:spPr>
          <a:xfrm>
            <a:off x="5101590" y="5953450"/>
            <a:ext cx="507273" cy="469171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auto">
          <a:xfrm>
            <a:off x="4855025" y="3673604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41" name="Straight Connector 80"/>
          <p:cNvCxnSpPr>
            <a:stCxn id="27" idx="2"/>
          </p:cNvCxnSpPr>
          <p:nvPr/>
        </p:nvCxnSpPr>
        <p:spPr>
          <a:xfrm flipH="1">
            <a:off x="4434840" y="3962677"/>
            <a:ext cx="705876" cy="417446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0"/>
          <p:cNvCxnSpPr>
            <a:stCxn id="27" idx="2"/>
            <a:endCxn id="10" idx="0"/>
          </p:cNvCxnSpPr>
          <p:nvPr/>
        </p:nvCxnSpPr>
        <p:spPr>
          <a:xfrm>
            <a:off x="5140716" y="3962677"/>
            <a:ext cx="591429" cy="41744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90895" y="6203275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PBX-Link</a:t>
            </a:r>
            <a:endParaRPr lang="en-US" sz="9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4731471" y="4040804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</a:t>
            </a:r>
            <a:endParaRPr lang="en-US" sz="900" dirty="0" smtClean="0"/>
          </a:p>
        </p:txBody>
      </p:sp>
      <p:cxnSp>
        <p:nvCxnSpPr>
          <p:cNvPr id="49" name="Straight Arrow Connector 48"/>
          <p:cNvCxnSpPr>
            <a:stCxn id="5" idx="0"/>
            <a:endCxn id="11" idx="2"/>
          </p:cNvCxnSpPr>
          <p:nvPr/>
        </p:nvCxnSpPr>
        <p:spPr>
          <a:xfrm flipV="1">
            <a:off x="5101590" y="5214678"/>
            <a:ext cx="0" cy="276517"/>
          </a:xfrm>
          <a:prstGeom prst="straightConnector1">
            <a:avLst/>
          </a:prstGeom>
          <a:ln w="1905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5"/>
          <p:cNvGrpSpPr/>
          <p:nvPr/>
        </p:nvGrpSpPr>
        <p:grpSpPr>
          <a:xfrm rot="10800000">
            <a:off x="7765762" y="3598671"/>
            <a:ext cx="990294" cy="595261"/>
            <a:chOff x="4650420" y="4028319"/>
            <a:chExt cx="861748" cy="786496"/>
          </a:xfrm>
          <a:effectLst/>
        </p:grpSpPr>
        <p:sp>
          <p:nvSpPr>
            <p:cNvPr id="56" name="Isosceles Triangle 55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 rot="10800000">
              <a:off x="4650420" y="402831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SMGR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59" name="Straight Arrow Connector 58"/>
          <p:cNvCxnSpPr>
            <a:stCxn id="57" idx="2"/>
            <a:endCxn id="4" idx="0"/>
          </p:cNvCxnSpPr>
          <p:nvPr/>
        </p:nvCxnSpPr>
        <p:spPr>
          <a:xfrm>
            <a:off x="8260909" y="4193932"/>
            <a:ext cx="0" cy="1233776"/>
          </a:xfrm>
          <a:prstGeom prst="straightConnector1">
            <a:avLst/>
          </a:prstGeom>
          <a:ln w="19050">
            <a:solidFill>
              <a:schemeClr val="accent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ular Callout 61"/>
          <p:cNvSpPr/>
          <p:nvPr/>
        </p:nvSpPr>
        <p:spPr>
          <a:xfrm>
            <a:off x="861060" y="5008339"/>
            <a:ext cx="2019300" cy="873848"/>
          </a:xfrm>
          <a:prstGeom prst="wedgeRectCallout">
            <a:avLst>
              <a:gd name="adj1" fmla="val 98926"/>
              <a:gd name="adj2" fmla="val -39611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Needs to support several thousands of endpoints!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Need proof of concept</a:t>
            </a:r>
          </a:p>
        </p:txBody>
      </p:sp>
      <p:sp>
        <p:nvSpPr>
          <p:cNvPr id="63" name="Rectangular Callout 62"/>
          <p:cNvSpPr/>
          <p:nvPr/>
        </p:nvSpPr>
        <p:spPr>
          <a:xfrm>
            <a:off x="1763608" y="3913385"/>
            <a:ext cx="2019300" cy="533833"/>
          </a:xfrm>
          <a:prstGeom prst="wedgeRectCallout">
            <a:avLst>
              <a:gd name="adj1" fmla="val 98171"/>
              <a:gd name="adj2" fmla="val -3759"/>
            </a:avLst>
          </a:prstGeom>
          <a:solidFill>
            <a:srgbClr val="FFCCCC"/>
          </a:solidFill>
          <a:ln w="1905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One TLS socket per endpoint! Scalability?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ectangular Callout 63"/>
          <p:cNvSpPr/>
          <p:nvPr/>
        </p:nvSpPr>
        <p:spPr>
          <a:xfrm>
            <a:off x="5768340" y="3598671"/>
            <a:ext cx="1841466" cy="575898"/>
          </a:xfrm>
          <a:prstGeom prst="wedgeRectCallout">
            <a:avLst>
              <a:gd name="adj1" fmla="val -39349"/>
              <a:gd name="adj2" fmla="val 90531"/>
            </a:avLst>
          </a:prstGeom>
          <a:solidFill>
            <a:srgbClr val="92D050"/>
          </a:solidFill>
          <a:ln w="1905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chemeClr val="bg1"/>
                </a:solidFill>
              </a:rPr>
              <a:t>Supports rich telephony!</a:t>
            </a:r>
          </a:p>
        </p:txBody>
      </p:sp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69" y="624129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474988" y="6283123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UNISTIM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7168442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1"/>
            <a:ext cx="8229600" cy="609599"/>
          </a:xfrm>
        </p:spPr>
        <p:txBody>
          <a:bodyPr/>
          <a:lstStyle/>
          <a:p>
            <a:r>
              <a:rPr lang="en-US" dirty="0" smtClean="0"/>
              <a:t>ADA </a:t>
            </a:r>
            <a:r>
              <a:rPr lang="en-US" dirty="0" smtClean="0"/>
              <a:t>Implementation – </a:t>
            </a:r>
            <a:r>
              <a:rPr lang="en-US" dirty="0" smtClean="0"/>
              <a:t>TPS &amp; PD </a:t>
            </a:r>
            <a:r>
              <a:rPr lang="en-US" dirty="0" smtClean="0"/>
              <a:t>Elimination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5930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Leaving the TPS in the customer solutions going forward has significant repercussions from both, customer perspective and R&amp;D delivery effort perspective: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Customer aspect</a:t>
            </a:r>
          </a:p>
          <a:p>
            <a:pPr lvl="2"/>
            <a:r>
              <a:rPr lang="en-US" sz="1200" dirty="0" smtClean="0"/>
              <a:t>Extra servers in the solution</a:t>
            </a:r>
          </a:p>
          <a:p>
            <a:pPr lvl="2"/>
            <a:r>
              <a:rPr lang="en-US" sz="1200" dirty="0" smtClean="0"/>
              <a:t>Increased power consumption</a:t>
            </a:r>
          </a:p>
          <a:p>
            <a:pPr lvl="2"/>
            <a:r>
              <a:rPr lang="en-US" sz="1200" dirty="0" smtClean="0"/>
              <a:t>Extra IP address assignment</a:t>
            </a:r>
          </a:p>
          <a:p>
            <a:pPr lvl="2"/>
            <a:r>
              <a:rPr lang="en-US" sz="1200" dirty="0" smtClean="0"/>
              <a:t>Extra security considerations</a:t>
            </a:r>
          </a:p>
          <a:p>
            <a:pPr lvl="2"/>
            <a:r>
              <a:rPr lang="en-US" sz="1200" dirty="0"/>
              <a:t>Patching of the TPS </a:t>
            </a:r>
            <a:r>
              <a:rPr lang="en-US" sz="1200" dirty="0" smtClean="0"/>
              <a:t>software</a:t>
            </a:r>
          </a:p>
          <a:p>
            <a:pPr lvl="2"/>
            <a:r>
              <a:rPr lang="en-US" sz="1200" dirty="0" smtClean="0"/>
              <a:t>…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/>
              <a:t>R&amp;D Delivery aspect</a:t>
            </a:r>
          </a:p>
          <a:p>
            <a:pPr lvl="2">
              <a:spcBef>
                <a:spcPts val="400"/>
              </a:spcBef>
            </a:pPr>
            <a:r>
              <a:rPr lang="en-US" sz="1050" dirty="0" smtClean="0"/>
              <a:t>“Bringing up” the TPS in the environment without CS 1000 CS</a:t>
            </a:r>
          </a:p>
          <a:p>
            <a:pPr lvl="2">
              <a:spcBef>
                <a:spcPts val="400"/>
              </a:spcBef>
            </a:pPr>
            <a:r>
              <a:rPr lang="en-US" sz="1050" dirty="0" err="1" smtClean="0"/>
              <a:t>IPSec</a:t>
            </a:r>
            <a:r>
              <a:rPr lang="en-US" sz="1050" dirty="0" smtClean="0"/>
              <a:t> support (</a:t>
            </a:r>
            <a:r>
              <a:rPr lang="en-US" sz="1050" dirty="0" err="1" smtClean="0"/>
              <a:t>IPSec</a:t>
            </a:r>
            <a:r>
              <a:rPr lang="en-US" sz="1050" dirty="0" smtClean="0"/>
              <a:t> not supported by Breeze, </a:t>
            </a:r>
            <a:r>
              <a:rPr lang="en-US" sz="1050" dirty="0" smtClean="0"/>
              <a:t>ADA </a:t>
            </a:r>
            <a:r>
              <a:rPr lang="en-US" sz="1050" dirty="0" smtClean="0"/>
              <a:t>take full ownership)</a:t>
            </a:r>
          </a:p>
          <a:p>
            <a:pPr lvl="2">
              <a:spcBef>
                <a:spcPts val="400"/>
              </a:spcBef>
            </a:pPr>
            <a:r>
              <a:rPr lang="en-US" sz="1050" dirty="0" smtClean="0"/>
              <a:t>JITC accreditation with </a:t>
            </a:r>
            <a:r>
              <a:rPr lang="en-US" sz="1050" dirty="0" err="1" smtClean="0"/>
              <a:t>IPSec</a:t>
            </a:r>
            <a:r>
              <a:rPr lang="en-US" sz="1050" dirty="0" smtClean="0"/>
              <a:t> has significantly increased scope</a:t>
            </a:r>
          </a:p>
          <a:p>
            <a:pPr lvl="2">
              <a:spcBef>
                <a:spcPts val="400"/>
              </a:spcBef>
            </a:pPr>
            <a:r>
              <a:rPr lang="en-US" sz="1050" dirty="0" smtClean="0"/>
              <a:t>…</a:t>
            </a:r>
          </a:p>
          <a:p>
            <a:pPr>
              <a:spcBef>
                <a:spcPts val="400"/>
              </a:spcBef>
            </a:pPr>
            <a:r>
              <a:rPr lang="en-US" sz="1700" dirty="0" smtClean="0"/>
              <a:t>The above has driven the decision to eliminate the original TPS from the solution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76927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55"/>
          <p:cNvGrpSpPr/>
          <p:nvPr/>
        </p:nvGrpSpPr>
        <p:grpSpPr>
          <a:xfrm rot="10800000">
            <a:off x="518157" y="1578773"/>
            <a:ext cx="8336960" cy="3885545"/>
            <a:chOff x="4670768" y="4048289"/>
            <a:chExt cx="861748" cy="668665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39" name="Isosceles Triangle 38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91440" tIns="0" rIns="9144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/>
            </a:p>
          </p:txBody>
        </p:sp>
        <p:sp>
          <p:nvSpPr>
            <p:cNvPr id="40" name="Rectangle 39"/>
            <p:cNvSpPr/>
            <p:nvPr/>
          </p:nvSpPr>
          <p:spPr bwMode="auto">
            <a:xfrm rot="10800000">
              <a:off x="4670768" y="4048289"/>
              <a:ext cx="861748" cy="668665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anchor="t" anchorCtr="0"/>
            <a:lstStyle/>
            <a:p>
              <a:pPr lvl="5" algn="r">
                <a:lnSpc>
                  <a:spcPct val="90000"/>
                </a:lnSpc>
              </a:pPr>
              <a:r>
                <a:rPr lang="en-US" sz="1000" b="1" dirty="0" smtClean="0"/>
                <a:t>Breeze Server  </a:t>
              </a:r>
              <a:endParaRPr lang="en-US" sz="1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358140"/>
            <a:ext cx="8839200" cy="441960"/>
          </a:xfrm>
        </p:spPr>
        <p:txBody>
          <a:bodyPr/>
          <a:lstStyle/>
          <a:p>
            <a:r>
              <a:rPr lang="en-US" dirty="0" smtClean="0"/>
              <a:t>ADA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960"/>
            <a:ext cx="8549640" cy="46482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dirty="0" smtClean="0"/>
              <a:t>Native </a:t>
            </a:r>
            <a:r>
              <a:rPr lang="en-US" sz="1600" dirty="0"/>
              <a:t>C++ CSDK in Multi-user Mode with “Internal” TPS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45579" y="3475058"/>
            <a:ext cx="1517363" cy="1846820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ADA </a:t>
            </a:r>
            <a:r>
              <a:rPr lang="en-US" sz="1200" b="1" dirty="0" smtClean="0">
                <a:solidFill>
                  <a:schemeClr val="bg1"/>
                </a:solidFill>
              </a:rPr>
              <a:t>Snap-in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[WAS]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864823" y="884904"/>
            <a:ext cx="990294" cy="59526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59" name="Straight Arrow Connector 58"/>
          <p:cNvCxnSpPr>
            <a:stCxn id="57" idx="2"/>
            <a:endCxn id="4" idx="3"/>
          </p:cNvCxnSpPr>
          <p:nvPr/>
        </p:nvCxnSpPr>
        <p:spPr>
          <a:xfrm rot="5400000">
            <a:off x="6752305" y="2790802"/>
            <a:ext cx="2918303" cy="297028"/>
          </a:xfrm>
          <a:prstGeom prst="bentConnector2">
            <a:avLst/>
          </a:prstGeom>
          <a:ln w="19050">
            <a:solidFill>
              <a:schemeClr val="accent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404415" y="5134405"/>
            <a:ext cx="1141164" cy="1053"/>
          </a:xfrm>
          <a:prstGeom prst="straightConnector1">
            <a:avLst/>
          </a:prstGeom>
          <a:ln w="19050">
            <a:solidFill>
              <a:schemeClr val="accent2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73936" y="5134405"/>
            <a:ext cx="1141096" cy="7055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000" dirty="0" smtClean="0"/>
              <a:t>Instantiates</a:t>
            </a:r>
          </a:p>
          <a:p>
            <a:pPr>
              <a:lnSpc>
                <a:spcPct val="90000"/>
              </a:lnSpc>
            </a:pPr>
            <a:r>
              <a:rPr lang="en-US" sz="1000" dirty="0" smtClean="0"/>
              <a:t>Provides </a:t>
            </a:r>
            <a:r>
              <a:rPr lang="en-US" sz="1000" dirty="0" err="1" smtClean="0"/>
              <a:t>Config</a:t>
            </a:r>
            <a:endParaRPr lang="en-US" sz="1000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699912" y="1717124"/>
            <a:ext cx="4704503" cy="35423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tx1">
                <a:lumMod val="10000"/>
                <a:lumOff val="9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ADA </a:t>
            </a:r>
            <a:r>
              <a:rPr lang="en-US" sz="1400" dirty="0" smtClean="0">
                <a:solidFill>
                  <a:schemeClr val="tx1"/>
                </a:solidFill>
              </a:rPr>
              <a:t>Linux process(</a:t>
            </a:r>
            <a:r>
              <a:rPr lang="en-US" sz="1400" dirty="0" err="1" smtClean="0">
                <a:solidFill>
                  <a:schemeClr val="tx1"/>
                </a:solidFill>
              </a:rPr>
              <a:t>es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666169" y="4492794"/>
            <a:ext cx="659449" cy="19026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RUDP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56552" y="3819172"/>
            <a:ext cx="206569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USI LIB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661567" y="3331620"/>
            <a:ext cx="206569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VTM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58186" y="4447893"/>
            <a:ext cx="1135805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Reverse DSET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552325" y="4708872"/>
            <a:ext cx="1141666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SSD LIB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56552" y="2845491"/>
            <a:ext cx="2065690" cy="37799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FF"/>
                </a:solidFill>
              </a:rPr>
              <a:t>CS 1000 Endpoint </a:t>
            </a:r>
            <a:br>
              <a:rPr lang="en-US" sz="1100" b="1" dirty="0" smtClean="0">
                <a:solidFill>
                  <a:srgbClr val="0000FF"/>
                </a:solidFill>
              </a:rPr>
            </a:br>
            <a:r>
              <a:rPr lang="en-US" sz="1100" b="1" dirty="0" smtClean="0">
                <a:solidFill>
                  <a:srgbClr val="0000FF"/>
                </a:solidFill>
              </a:rPr>
              <a:t>App. 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00769" y="4909456"/>
            <a:ext cx="72490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RUDP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700769" y="4681458"/>
            <a:ext cx="72490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USI LIB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700769" y="4449458"/>
            <a:ext cx="72490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ELC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84058" y="4907459"/>
            <a:ext cx="72490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RUDP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4058" y="4679461"/>
            <a:ext cx="72490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USI LIB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84058" y="4453461"/>
            <a:ext cx="72490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CSV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656915" y="3575878"/>
            <a:ext cx="2065690" cy="2279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VTI LIB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545661" y="4978810"/>
            <a:ext cx="1148329" cy="1995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50" dirty="0" smtClean="0">
                <a:solidFill>
                  <a:schemeClr val="tx1"/>
                </a:solidFill>
              </a:rPr>
              <a:t>PBX LIB Server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10768" y="3334948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WAP</a:t>
            </a:r>
          </a:p>
        </p:txBody>
      </p:sp>
      <p:cxnSp>
        <p:nvCxnSpPr>
          <p:cNvPr id="67" name="Straight Arrow Connector 29"/>
          <p:cNvCxnSpPr>
            <a:stCxn id="68" idx="0"/>
            <a:endCxn id="66" idx="1"/>
          </p:cNvCxnSpPr>
          <p:nvPr/>
        </p:nvCxnSpPr>
        <p:spPr>
          <a:xfrm rot="5400000" flipH="1" flipV="1">
            <a:off x="-275449" y="4210651"/>
            <a:ext cx="2621810" cy="1150624"/>
          </a:xfrm>
          <a:prstGeom prst="bentConnector2">
            <a:avLst/>
          </a:prstGeom>
          <a:ln w="12700">
            <a:solidFill>
              <a:srgbClr val="002060"/>
            </a:solidFill>
            <a:miter lim="800000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 bwMode="auto">
          <a:xfrm>
            <a:off x="65494" y="6096868"/>
            <a:ext cx="78929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PD (optional)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4835" y="5656517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HTTPS</a:t>
            </a:r>
            <a:endParaRPr lang="en-US" sz="900" dirty="0" smtClean="0"/>
          </a:p>
        </p:txBody>
      </p:sp>
      <p:cxnSp>
        <p:nvCxnSpPr>
          <p:cNvPr id="70" name="Straight Arrow Connector 29"/>
          <p:cNvCxnSpPr/>
          <p:nvPr/>
        </p:nvCxnSpPr>
        <p:spPr>
          <a:xfrm flipV="1">
            <a:off x="4107507" y="4033218"/>
            <a:ext cx="12318" cy="428092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29"/>
          <p:cNvCxnSpPr/>
          <p:nvPr/>
        </p:nvCxnSpPr>
        <p:spPr>
          <a:xfrm flipV="1">
            <a:off x="3018429" y="4047171"/>
            <a:ext cx="0" cy="456054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22427" y="4128171"/>
            <a:ext cx="646467" cy="221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</a:t>
            </a:r>
            <a:endParaRPr lang="en-US" sz="900" dirty="0" smtClean="0"/>
          </a:p>
        </p:txBody>
      </p:sp>
      <p:cxnSp>
        <p:nvCxnSpPr>
          <p:cNvPr id="73" name="Straight Connector 80"/>
          <p:cNvCxnSpPr>
            <a:stCxn id="65" idx="2"/>
            <a:endCxn id="74" idx="0"/>
          </p:cNvCxnSpPr>
          <p:nvPr/>
        </p:nvCxnSpPr>
        <p:spPr>
          <a:xfrm>
            <a:off x="4119826" y="5178337"/>
            <a:ext cx="353470" cy="828921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 bwMode="auto">
          <a:xfrm>
            <a:off x="4060010" y="6007258"/>
            <a:ext cx="826571" cy="45478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80964" y="5577577"/>
            <a:ext cx="819405" cy="3151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PBX-Link</a:t>
            </a:r>
            <a:endParaRPr lang="en-US" sz="900" dirty="0" smtClean="0"/>
          </a:p>
        </p:txBody>
      </p:sp>
      <p:pic>
        <p:nvPicPr>
          <p:cNvPr id="7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48" y="56187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816786" y="4955439"/>
            <a:ext cx="646467" cy="221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</a:t>
            </a:r>
            <a:endParaRPr lang="en-US" sz="900" dirty="0" smtClean="0"/>
          </a:p>
        </p:txBody>
      </p:sp>
      <p:cxnSp>
        <p:nvCxnSpPr>
          <p:cNvPr id="78" name="Straight Arrow Connector 29"/>
          <p:cNvCxnSpPr>
            <a:stCxn id="76" idx="0"/>
            <a:endCxn id="47" idx="2"/>
          </p:cNvCxnSpPr>
          <p:nvPr/>
        </p:nvCxnSpPr>
        <p:spPr>
          <a:xfrm flipV="1">
            <a:off x="2646323" y="4683054"/>
            <a:ext cx="349571" cy="935646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29"/>
          <p:cNvCxnSpPr/>
          <p:nvPr/>
        </p:nvCxnSpPr>
        <p:spPr>
          <a:xfrm flipH="1" flipV="1">
            <a:off x="1132537" y="5157508"/>
            <a:ext cx="1212932" cy="498456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29"/>
          <p:cNvCxnSpPr/>
          <p:nvPr/>
        </p:nvCxnSpPr>
        <p:spPr>
          <a:xfrm flipH="1" flipV="1">
            <a:off x="2243515" y="5198144"/>
            <a:ext cx="254263" cy="37579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 bwMode="auto">
          <a:xfrm>
            <a:off x="2666168" y="1857770"/>
            <a:ext cx="2077351" cy="89487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C++ CSDK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[Linux Process]</a:t>
            </a:r>
            <a:endParaRPr lang="en-US" sz="1000" dirty="0" smtClean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1370" y="1918093"/>
            <a:ext cx="845820" cy="51236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Endpoint Emulator #1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[Object]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3745300" y="1918094"/>
            <a:ext cx="925830" cy="51236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Endpoint Emulator #n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bg1"/>
                </a:solidFill>
              </a:rPr>
              <a:t>[Object]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3384435" y="1211574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SM</a:t>
            </a:r>
            <a:endParaRPr lang="en-US" sz="1100" b="1" dirty="0" smtClean="0">
              <a:solidFill>
                <a:schemeClr val="bg1"/>
              </a:solidFill>
            </a:endParaRPr>
          </a:p>
        </p:txBody>
      </p:sp>
      <p:cxnSp>
        <p:nvCxnSpPr>
          <p:cNvPr id="83" name="Straight Connector 80"/>
          <p:cNvCxnSpPr>
            <a:stCxn id="82" idx="2"/>
            <a:endCxn id="62" idx="0"/>
          </p:cNvCxnSpPr>
          <p:nvPr/>
        </p:nvCxnSpPr>
        <p:spPr>
          <a:xfrm flipH="1">
            <a:off x="3204280" y="1500647"/>
            <a:ext cx="465846" cy="417446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0"/>
          <p:cNvCxnSpPr>
            <a:stCxn id="82" idx="2"/>
            <a:endCxn id="81" idx="0"/>
          </p:cNvCxnSpPr>
          <p:nvPr/>
        </p:nvCxnSpPr>
        <p:spPr>
          <a:xfrm>
            <a:off x="3670126" y="1500647"/>
            <a:ext cx="538089" cy="41744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245641" y="1578774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 smtClean="0"/>
              <a:t>SIP</a:t>
            </a:r>
            <a:endParaRPr lang="en-US" sz="800" dirty="0" smtClean="0"/>
          </a:p>
        </p:txBody>
      </p:sp>
      <p:sp>
        <p:nvSpPr>
          <p:cNvPr id="88" name="Rectangle 87"/>
          <p:cNvSpPr/>
          <p:nvPr/>
        </p:nvSpPr>
        <p:spPr>
          <a:xfrm>
            <a:off x="3541924" y="4348371"/>
            <a:ext cx="1672703" cy="327521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TDM - UNISTIM</a:t>
            </a:r>
            <a:br>
              <a:rPr lang="en-US" sz="1100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</a:br>
            <a:r>
              <a:rPr lang="en-US" sz="1100" dirty="0" smtClean="0">
                <a:solidFill>
                  <a:srgbClr val="0000FF"/>
                </a:solidFill>
                <a:latin typeface="Arial" pitchFamily="34" charset="0"/>
                <a:ea typeface="ＭＳ Ｐゴシック" charset="-128"/>
              </a:rPr>
              <a:t>Adaptation</a:t>
            </a:r>
            <a:endParaRPr lang="en-US" sz="1100" dirty="0">
              <a:solidFill>
                <a:srgbClr val="0000FF"/>
              </a:solidFill>
              <a:latin typeface="Arial" pitchFamily="34" charset="0"/>
              <a:ea typeface="ＭＳ Ｐゴシック" charset="-128"/>
            </a:endParaRPr>
          </a:p>
        </p:txBody>
      </p:sp>
      <p:cxnSp>
        <p:nvCxnSpPr>
          <p:cNvPr id="89" name="Straight Connector 80"/>
          <p:cNvCxnSpPr/>
          <p:nvPr/>
        </p:nvCxnSpPr>
        <p:spPr>
          <a:xfrm flipH="1">
            <a:off x="4625696" y="4669479"/>
            <a:ext cx="278289" cy="1336081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585010" y="5524801"/>
            <a:ext cx="819405" cy="31515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Card LAN</a:t>
            </a:r>
            <a:endParaRPr lang="en-US" sz="900" dirty="0" smtClean="0"/>
          </a:p>
        </p:txBody>
      </p:sp>
      <p:sp>
        <p:nvSpPr>
          <p:cNvPr id="86" name="TextBox 85"/>
          <p:cNvSpPr txBox="1"/>
          <p:nvPr/>
        </p:nvSpPr>
        <p:spPr>
          <a:xfrm>
            <a:off x="1710052" y="4306272"/>
            <a:ext cx="783149" cy="8766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dirty="0" smtClean="0">
                <a:solidFill>
                  <a:schemeClr val="accent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0013288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335281"/>
            <a:ext cx="8984343" cy="609599"/>
          </a:xfrm>
        </p:spPr>
        <p:txBody>
          <a:bodyPr/>
          <a:lstStyle/>
          <a:p>
            <a:r>
              <a:rPr lang="en-US" dirty="0" smtClean="0"/>
              <a:t>ADA </a:t>
            </a:r>
            <a:r>
              <a:rPr lang="en-US" dirty="0" smtClean="0"/>
              <a:t>integration with the SM Origination-based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593080"/>
          </a:xfrm>
        </p:spPr>
        <p:txBody>
          <a:bodyPr/>
          <a:lstStyle/>
          <a:p>
            <a:r>
              <a:rPr lang="en-US" sz="1600" dirty="0" smtClean="0"/>
              <a:t>How to extend SM differentiated </a:t>
            </a:r>
            <a:r>
              <a:rPr lang="en-US" sz="1600" dirty="0"/>
              <a:t>routing to the non-SIP devices situated in different physical locations (i.e., allow non-SIP devices behind the </a:t>
            </a:r>
            <a:r>
              <a:rPr lang="en-US" sz="1600" dirty="0" smtClean="0"/>
              <a:t>Avaya Device Adapter (ADA) </a:t>
            </a:r>
            <a:r>
              <a:rPr lang="en-US" sz="1600" dirty="0"/>
              <a:t>enjoy the current location-based routing</a:t>
            </a:r>
            <a:r>
              <a:rPr lang="en-US" sz="1600" dirty="0" smtClean="0"/>
              <a:t>)?</a:t>
            </a:r>
            <a:endParaRPr lang="en-US" sz="1600" dirty="0"/>
          </a:p>
          <a:p>
            <a:r>
              <a:rPr lang="en-US" sz="1600" dirty="0" smtClean="0"/>
              <a:t>ADA </a:t>
            </a:r>
            <a:r>
              <a:rPr lang="en-US" sz="1600" dirty="0" smtClean="0"/>
              <a:t>adhering to the following would achieve the purpose without any SM changes: </a:t>
            </a:r>
            <a:endParaRPr lang="en-US" sz="1600" dirty="0"/>
          </a:p>
          <a:p>
            <a:pPr lvl="1"/>
            <a:r>
              <a:rPr lang="en-US" sz="1400" dirty="0"/>
              <a:t>When registering on behalf of a non-SIP endpoint, the </a:t>
            </a:r>
            <a:r>
              <a:rPr lang="en-US" sz="1400" dirty="0" smtClean="0"/>
              <a:t>ADA </a:t>
            </a:r>
            <a:r>
              <a:rPr lang="en-US" sz="1400" dirty="0"/>
              <a:t>includes an extra Via header containing an IP address that belongs to the IP address map of the device’s location. The Contact header will continue to point to </a:t>
            </a:r>
            <a:r>
              <a:rPr lang="en-US" sz="1400" dirty="0" smtClean="0"/>
              <a:t>ADA’s </a:t>
            </a:r>
            <a:r>
              <a:rPr lang="en-US" sz="1400" dirty="0"/>
              <a:t>address.</a:t>
            </a:r>
          </a:p>
          <a:p>
            <a:pPr lvl="1"/>
            <a:r>
              <a:rPr lang="en-US" sz="1400" dirty="0"/>
              <a:t>When initiating a call on behalf of a non-SIP endpoint, the </a:t>
            </a:r>
            <a:r>
              <a:rPr lang="en-US" sz="1400" dirty="0" smtClean="0"/>
              <a:t>ADA </a:t>
            </a:r>
            <a:r>
              <a:rPr lang="en-US" sz="1400" dirty="0"/>
              <a:t>includes an extra Via header containing an IP address that belongs to the IP address map of the device’s location. The Contact header will continue to point to </a:t>
            </a:r>
            <a:r>
              <a:rPr lang="en-US" sz="1400" dirty="0" smtClean="0"/>
              <a:t>ADA’s </a:t>
            </a:r>
            <a:r>
              <a:rPr lang="en-US" sz="1400" dirty="0"/>
              <a:t>address.</a:t>
            </a:r>
          </a:p>
          <a:p>
            <a:pPr lvl="1"/>
            <a:r>
              <a:rPr lang="en-US" sz="1400" dirty="0"/>
              <a:t>When processing the Register and Invite responses, which follow the Via header contents, </a:t>
            </a:r>
            <a:r>
              <a:rPr lang="en-US" sz="1400" dirty="0" smtClean="0"/>
              <a:t>ADA </a:t>
            </a:r>
            <a:r>
              <a:rPr lang="en-US" sz="1400" dirty="0"/>
              <a:t>consumes the message (and not try to forward the message to the next hop</a:t>
            </a:r>
            <a:r>
              <a:rPr lang="en-US" sz="1400" dirty="0" smtClean="0"/>
              <a:t>).</a:t>
            </a:r>
            <a:r>
              <a:rPr lang="en-US" sz="1400" dirty="0"/>
              <a:t> </a:t>
            </a:r>
          </a:p>
          <a:p>
            <a:r>
              <a:rPr lang="en-US" sz="1600" dirty="0"/>
              <a:t>Rather than establishing the location using the Contact header (which will incorrectly make each endpoint appear to be at the same location as that of the </a:t>
            </a:r>
            <a:r>
              <a:rPr lang="en-US" sz="1600" dirty="0" smtClean="0"/>
              <a:t>ADA), </a:t>
            </a:r>
            <a:r>
              <a:rPr lang="en-US" sz="1600" dirty="0"/>
              <a:t>SM will establish the location of the endpoint using the bottom most Via header. This approach is similar to the bottom-most Via header based location determination (hence routing) provided to the non-SIP CM endpoints. With the original bottom-most Via header approach, CM doesn’t register with SM; whereas, with the </a:t>
            </a:r>
            <a:r>
              <a:rPr lang="en-US" sz="1600" dirty="0" smtClean="0"/>
              <a:t>ADA </a:t>
            </a:r>
            <a:r>
              <a:rPr lang="en-US" sz="1600" dirty="0"/>
              <a:t>approach, </a:t>
            </a:r>
            <a:r>
              <a:rPr lang="en-US" sz="1600" dirty="0" smtClean="0"/>
              <a:t>ADA </a:t>
            </a:r>
            <a:r>
              <a:rPr lang="en-US" sz="1600" dirty="0"/>
              <a:t>will register on behalf of the non-SIP endpoint. </a:t>
            </a:r>
          </a:p>
          <a:p>
            <a:pPr>
              <a:spcBef>
                <a:spcPts val="4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1257823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51461"/>
            <a:ext cx="8625840" cy="609599"/>
          </a:xfrm>
        </p:spPr>
        <p:txBody>
          <a:bodyPr/>
          <a:lstStyle/>
          <a:p>
            <a:r>
              <a:rPr lang="en-US" dirty="0" smtClean="0"/>
              <a:t>Avaya Aura® in AWS – VPN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967740"/>
            <a:ext cx="8694420" cy="55930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600" dirty="0" smtClean="0"/>
              <a:t>Aura in AWS is using an on premises VPN Gateway (aka  VPN Service Unit - VSU) </a:t>
            </a:r>
            <a:r>
              <a:rPr lang="en-GB" sz="1600" dirty="0"/>
              <a:t>to connect to the Virtual Private Gateway </a:t>
            </a:r>
            <a:r>
              <a:rPr lang="en-GB" sz="1600" dirty="0" smtClean="0"/>
              <a:t>of the AWS Virtual Private Cloud (VPC)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AWS Virtual Private Gateway and on premises VPN Gateway need to be administered for </a:t>
            </a:r>
            <a:r>
              <a:rPr lang="en-GB" sz="1400" dirty="0" err="1" smtClean="0"/>
              <a:t>IPSec</a:t>
            </a:r>
            <a:r>
              <a:rPr lang="en-GB" sz="1400" dirty="0" smtClean="0"/>
              <a:t> in a compatible fashion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Once the </a:t>
            </a:r>
            <a:r>
              <a:rPr lang="en-GB" sz="1400" dirty="0"/>
              <a:t>routing and firewalls are </a:t>
            </a:r>
            <a:r>
              <a:rPr lang="en-GB" sz="1400" dirty="0" smtClean="0"/>
              <a:t>setup the </a:t>
            </a:r>
            <a:r>
              <a:rPr lang="en-GB" sz="1400" dirty="0"/>
              <a:t>gateways can connect </a:t>
            </a:r>
            <a:r>
              <a:rPr lang="en-GB" sz="1400" dirty="0" smtClean="0"/>
              <a:t>via a secure connection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GB" sz="1600" dirty="0"/>
              <a:t>M</a:t>
            </a:r>
            <a:r>
              <a:rPr lang="en-GB" sz="1600" dirty="0" smtClean="0"/>
              <a:t>ost </a:t>
            </a:r>
            <a:r>
              <a:rPr lang="en-GB" sz="1600" dirty="0" err="1" smtClean="0"/>
              <a:t>IPSec</a:t>
            </a:r>
            <a:r>
              <a:rPr lang="en-GB" sz="1600" dirty="0" smtClean="0"/>
              <a:t> VPN Gateway implementations should </a:t>
            </a:r>
            <a:r>
              <a:rPr lang="en-GB" sz="1600" dirty="0"/>
              <a:t>be able to </a:t>
            </a:r>
            <a:r>
              <a:rPr lang="en-GB" sz="1600" dirty="0" smtClean="0"/>
              <a:t>connect to the AWS VPC Virtual Private Gateway</a:t>
            </a:r>
          </a:p>
          <a:p>
            <a:pPr lvl="1"/>
            <a:r>
              <a:rPr lang="en-GB" sz="1400" dirty="0" smtClean="0"/>
              <a:t>Was Avaya Secure Router ASR-2330 tested?</a:t>
            </a:r>
          </a:p>
          <a:p>
            <a:pPr lvl="1"/>
            <a:r>
              <a:rPr lang="en-GB" sz="1400" dirty="0" smtClean="0"/>
              <a:t>Was Avaya VPN Service Unit VSU-</a:t>
            </a:r>
            <a:r>
              <a:rPr lang="en-GB" sz="1400" dirty="0" err="1" smtClean="0"/>
              <a:t>xxxx</a:t>
            </a:r>
            <a:r>
              <a:rPr lang="en-GB" sz="1400" dirty="0" smtClean="0"/>
              <a:t> tested?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An alternative to using AWS VPC Virtual Private Gateway is to deploy a </a:t>
            </a:r>
            <a:r>
              <a:rPr lang="en-GB" sz="1600" dirty="0" err="1" smtClean="0"/>
              <a:t>softVPN</a:t>
            </a:r>
            <a:r>
              <a:rPr lang="en-GB" sz="1600" dirty="0" smtClean="0"/>
              <a:t> </a:t>
            </a:r>
            <a:r>
              <a:rPr lang="en-GB" sz="1600" dirty="0"/>
              <a:t>in </a:t>
            </a:r>
            <a:r>
              <a:rPr lang="en-GB" sz="1600" dirty="0" smtClean="0"/>
              <a:t>AWS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 reference VPN connectivity to AWS VPC: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1026" name="Picture 1" descr="cid:image003.png@01D2DFA9.D3B224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40" y="3885565"/>
            <a:ext cx="4317439" cy="297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823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1"/>
            <a:ext cx="8229600" cy="609599"/>
          </a:xfrm>
        </p:spPr>
        <p:txBody>
          <a:bodyPr/>
          <a:lstStyle/>
          <a:p>
            <a:r>
              <a:rPr lang="en-US" dirty="0" smtClean="0"/>
              <a:t>Internal TPS Implementation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560"/>
            <a:ext cx="8229600" cy="559308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600" b="1" dirty="0" smtClean="0"/>
              <a:t>Leader election </a:t>
            </a:r>
            <a:r>
              <a:rPr lang="en-US" sz="1600" dirty="0" smtClean="0"/>
              <a:t>implementation </a:t>
            </a:r>
            <a:r>
              <a:rPr lang="en-US" sz="1600" b="1" dirty="0" smtClean="0"/>
              <a:t>can be eliminated </a:t>
            </a:r>
            <a:r>
              <a:rPr lang="en-US" sz="1600" dirty="0" smtClean="0"/>
              <a:t>– use Breeze “Cluster IP” as the “Node IP”</a:t>
            </a:r>
          </a:p>
          <a:p>
            <a:pPr lvl="1">
              <a:spcBef>
                <a:spcPts val="400"/>
              </a:spcBef>
            </a:pPr>
            <a:r>
              <a:rPr lang="en-US" sz="1400" dirty="0"/>
              <a:t>The Breeze server that “hosts” the “Cluster IP” is the Leader; other servers from the cluster are the </a:t>
            </a:r>
            <a:r>
              <a:rPr lang="en-US" sz="1400" dirty="0" smtClean="0"/>
              <a:t>Followers</a:t>
            </a:r>
            <a:endParaRPr lang="en-US" sz="1400" dirty="0"/>
          </a:p>
          <a:p>
            <a:pPr lvl="1">
              <a:spcBef>
                <a:spcPts val="400"/>
              </a:spcBef>
            </a:pPr>
            <a:r>
              <a:rPr lang="en-US" sz="1400" dirty="0" smtClean="0"/>
              <a:t>ADA </a:t>
            </a:r>
            <a:r>
              <a:rPr lang="en-US" sz="1400" dirty="0" smtClean="0"/>
              <a:t>needs an API to get the “Cluster IP”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ADA </a:t>
            </a:r>
            <a:r>
              <a:rPr lang="en-US" sz="1400" dirty="0" smtClean="0"/>
              <a:t>needs an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API to know whether the server is the “owner” of the “Cluster IP” – </a:t>
            </a:r>
            <a:r>
              <a:rPr lang="en-US" sz="1400" dirty="0" smtClean="0">
                <a:solidFill>
                  <a:schemeClr val="accent1"/>
                </a:solidFill>
              </a:rPr>
              <a:t>to be verified whether such an API exist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 UNISTIM endpoint Load balancing (CSV) needs to be implemented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CSV runs on the Leader</a:t>
            </a:r>
          </a:p>
          <a:p>
            <a:pPr lvl="1">
              <a:spcBef>
                <a:spcPts val="400"/>
              </a:spcBef>
            </a:pPr>
            <a:r>
              <a:rPr lang="en-US" sz="1400" dirty="0"/>
              <a:t>The </a:t>
            </a:r>
            <a:r>
              <a:rPr lang="en-US" sz="1400" dirty="0" smtClean="0"/>
              <a:t>Followers need to share the information with the Leader about their current load (in terms of the number of UNISTIM clients they support at any point in time)</a:t>
            </a:r>
          </a:p>
          <a:p>
            <a:pPr lvl="2">
              <a:spcBef>
                <a:spcPts val="400"/>
              </a:spcBef>
            </a:pPr>
            <a:r>
              <a:rPr lang="en-US" sz="1200" dirty="0" smtClean="0"/>
              <a:t>The existing </a:t>
            </a:r>
            <a:r>
              <a:rPr lang="en-US" sz="1200" b="1" dirty="0" smtClean="0"/>
              <a:t>broadcasting-based TPS status sharing can be eliminated</a:t>
            </a:r>
          </a:p>
          <a:p>
            <a:pPr lvl="2">
              <a:spcBef>
                <a:spcPts val="400"/>
              </a:spcBef>
            </a:pPr>
            <a:r>
              <a:rPr lang="en-US" sz="1200" dirty="0" smtClean="0"/>
              <a:t>Instead, use </a:t>
            </a:r>
            <a:r>
              <a:rPr lang="en-US" sz="1200" dirty="0" smtClean="0">
                <a:solidFill>
                  <a:schemeClr val="accent1"/>
                </a:solidFill>
              </a:rPr>
              <a:t>data-grid</a:t>
            </a:r>
            <a:r>
              <a:rPr lang="en-US" sz="1200" dirty="0" smtClean="0"/>
              <a:t> to share the information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TPS </a:t>
            </a:r>
            <a:r>
              <a:rPr lang="en-US" sz="1600" b="1" dirty="0" smtClean="0"/>
              <a:t>ELC</a:t>
            </a:r>
            <a:r>
              <a:rPr lang="en-US" sz="1600" dirty="0" smtClean="0"/>
              <a:t> service </a:t>
            </a:r>
            <a:r>
              <a:rPr lang="en-US" sz="1600" b="1" dirty="0" smtClean="0"/>
              <a:t>can be eliminated 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There is no value that ELC adds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CSV should redirect an UNISTIM endpoint directly to the working TPS</a:t>
            </a:r>
          </a:p>
          <a:p>
            <a:pPr>
              <a:spcBef>
                <a:spcPts val="400"/>
              </a:spcBef>
            </a:pPr>
            <a:r>
              <a:rPr lang="en-US" sz="1600" dirty="0" smtClean="0"/>
              <a:t>TPS communicates with the external PD over HTTPs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This is in support for the Directory, Caller and Redial lists on UNISTIM endpoints</a:t>
            </a:r>
          </a:p>
          <a:p>
            <a:pPr lvl="1">
              <a:spcBef>
                <a:spcPts val="400"/>
              </a:spcBef>
            </a:pPr>
            <a:r>
              <a:rPr lang="en-US" sz="1400" dirty="0" smtClean="0"/>
              <a:t>HTTP requests are originated by TPS i.e. TPS acts as an HTTP client and PD as the HTTP server</a:t>
            </a:r>
          </a:p>
          <a:p>
            <a:pPr>
              <a:spcBef>
                <a:spcPts val="4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84817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</a:t>
            </a:r>
            <a:r>
              <a:rPr lang="en-US" dirty="0"/>
              <a:t>CS 1000 </a:t>
            </a:r>
            <a:r>
              <a:rPr lang="en-US" dirty="0" smtClean="0"/>
              <a:t>customer retention/conversion to Avaya Aura®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6976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556260"/>
          </a:xfrm>
        </p:spPr>
        <p:txBody>
          <a:bodyPr/>
          <a:lstStyle/>
          <a:p>
            <a:r>
              <a:rPr lang="en-US" dirty="0" smtClean="0"/>
              <a:t>MGC Support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20"/>
            <a:ext cx="8229600" cy="5059680"/>
          </a:xfrm>
        </p:spPr>
        <p:txBody>
          <a:bodyPr/>
          <a:lstStyle/>
          <a:p>
            <a:r>
              <a:rPr lang="en-US" sz="2000" dirty="0" smtClean="0"/>
              <a:t>Use a VPN GW to secure MGC </a:t>
            </a:r>
            <a:r>
              <a:rPr lang="en-US" sz="2000" dirty="0" smtClean="0">
                <a:sym typeface="Wingdings" panose="05000000000000000000" pitchFamily="2" charset="2"/>
              </a:rPr>
              <a:t> </a:t>
            </a:r>
            <a:r>
              <a:rPr lang="en-US" sz="2000" dirty="0" smtClean="0">
                <a:sym typeface="Wingdings" panose="05000000000000000000" pitchFamily="2" charset="2"/>
              </a:rPr>
              <a:t>ADA </a:t>
            </a:r>
            <a:r>
              <a:rPr lang="en-US" sz="2000" dirty="0" smtClean="0">
                <a:sym typeface="Wingdings" panose="05000000000000000000" pitchFamily="2" charset="2"/>
              </a:rPr>
              <a:t>communication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MGC  </a:t>
            </a:r>
            <a:r>
              <a:rPr lang="en-US" sz="2000" dirty="0" smtClean="0">
                <a:sym typeface="Wingdings" panose="05000000000000000000" pitchFamily="2" charset="2"/>
              </a:rPr>
              <a:t>ADA </a:t>
            </a:r>
            <a:r>
              <a:rPr lang="en-US" sz="2000" dirty="0" smtClean="0">
                <a:sym typeface="Wingdings" panose="05000000000000000000" pitchFamily="2" charset="2"/>
              </a:rPr>
              <a:t>Communication includes:</a:t>
            </a:r>
          </a:p>
          <a:p>
            <a:pPr marL="1325563" lvl="2" indent="-457200">
              <a:buFont typeface="+mj-lt"/>
              <a:buAutoNum type="arabicPeriod"/>
            </a:pPr>
            <a:r>
              <a:rPr lang="en-US" sz="1400" dirty="0" smtClean="0">
                <a:sym typeface="Wingdings" panose="05000000000000000000" pitchFamily="2" charset="2"/>
              </a:rPr>
              <a:t>PBX-Link (TCP port 15000 on </a:t>
            </a:r>
            <a:r>
              <a:rPr lang="en-US" sz="1400" dirty="0" smtClean="0">
                <a:sym typeface="Wingdings" panose="05000000000000000000" pitchFamily="2" charset="2"/>
              </a:rPr>
              <a:t>ADA)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marL="1325563" lvl="2" indent="-457200">
              <a:buFont typeface="+mj-lt"/>
              <a:buAutoNum type="arabicPeriod"/>
            </a:pPr>
            <a:r>
              <a:rPr lang="en-US" sz="1400" dirty="0" smtClean="0">
                <a:sym typeface="Wingdings" panose="05000000000000000000" pitchFamily="2" charset="2"/>
              </a:rPr>
              <a:t>Card/Unit related </a:t>
            </a:r>
            <a:r>
              <a:rPr lang="en-US" sz="1400" dirty="0" err="1" smtClean="0">
                <a:sym typeface="Wingdings" panose="05000000000000000000" pitchFamily="2" charset="2"/>
              </a:rPr>
              <a:t>signalling</a:t>
            </a:r>
            <a:r>
              <a:rPr lang="en-US" sz="1400" dirty="0" smtClean="0">
                <a:sym typeface="Wingdings" panose="05000000000000000000" pitchFamily="2" charset="2"/>
              </a:rPr>
              <a:t> (TCP port 32781)</a:t>
            </a:r>
          </a:p>
          <a:p>
            <a:pPr marL="1325563" lvl="2" indent="-457200">
              <a:buFont typeface="+mj-lt"/>
              <a:buAutoNum type="arabicPeriod"/>
            </a:pPr>
            <a:r>
              <a:rPr lang="en-US" sz="1400" dirty="0" smtClean="0">
                <a:sym typeface="Wingdings" panose="05000000000000000000" pitchFamily="2" charset="2"/>
              </a:rPr>
              <a:t>RPC connection (TCP port32788)</a:t>
            </a:r>
          </a:p>
          <a:p>
            <a:pPr marL="1325563" lvl="2" indent="-457200">
              <a:buFont typeface="+mj-lt"/>
              <a:buAutoNum type="arabicPeriod"/>
            </a:pPr>
            <a:r>
              <a:rPr lang="en-US" sz="1400" dirty="0" smtClean="0">
                <a:sym typeface="Wingdings" panose="05000000000000000000" pitchFamily="2" charset="2"/>
              </a:rPr>
              <a:t>Heartbeat (UDP port 32779 on </a:t>
            </a:r>
            <a:r>
              <a:rPr lang="en-US" sz="1400" dirty="0" smtClean="0">
                <a:sym typeface="Wingdings" panose="05000000000000000000" pitchFamily="2" charset="2"/>
              </a:rPr>
              <a:t>ADA)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marL="1325563" lvl="2" indent="-457200">
              <a:buFont typeface="+mj-lt"/>
              <a:buAutoNum type="arabicPeriod"/>
            </a:pPr>
            <a:r>
              <a:rPr lang="en-US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Any other?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Notes:</a:t>
            </a:r>
          </a:p>
          <a:p>
            <a:pPr lvl="2"/>
            <a:r>
              <a:rPr lang="en-US" sz="1400" dirty="0"/>
              <a:t>On MGC, card LAN and SSD phone messages are carried in SSD TCP connection on port 32781.</a:t>
            </a:r>
          </a:p>
          <a:p>
            <a:pPr lvl="2"/>
            <a:r>
              <a:rPr lang="en-US" sz="1400" dirty="0" smtClean="0"/>
              <a:t>There </a:t>
            </a:r>
            <a:r>
              <a:rPr lang="en-US" sz="1400" dirty="0"/>
              <a:t>must be a heartbeat UDP connection on port 32779. </a:t>
            </a:r>
          </a:p>
          <a:p>
            <a:pPr lvl="2"/>
            <a:r>
              <a:rPr lang="en-US" sz="1400" dirty="0"/>
              <a:t>MGC also performs a registration request to call server via RPC on port 32788 during startup. </a:t>
            </a:r>
            <a:endParaRPr lang="en-US" sz="1400" dirty="0" smtClean="0"/>
          </a:p>
          <a:p>
            <a:pPr lvl="2"/>
            <a:r>
              <a:rPr lang="en-US" sz="1400" dirty="0" smtClean="0"/>
              <a:t>These </a:t>
            </a:r>
            <a:r>
              <a:rPr lang="en-US" sz="1400" dirty="0"/>
              <a:t>are mandatory connections.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034581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556260"/>
          </a:xfrm>
        </p:spPr>
        <p:txBody>
          <a:bodyPr/>
          <a:lstStyle/>
          <a:p>
            <a:r>
              <a:rPr lang="en-US" dirty="0" smtClean="0"/>
              <a:t>MGC Support Notes</a:t>
            </a:r>
            <a:r>
              <a:rPr lang="en-US" sz="1800" dirty="0" smtClean="0"/>
              <a:t>…continued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20"/>
            <a:ext cx="8229600" cy="5059680"/>
          </a:xfrm>
        </p:spPr>
        <p:txBody>
          <a:bodyPr/>
          <a:lstStyle/>
          <a:p>
            <a:r>
              <a:rPr lang="en-US" sz="2000" dirty="0" smtClean="0"/>
              <a:t>Digital </a:t>
            </a:r>
            <a:r>
              <a:rPr lang="en-US" sz="2000" dirty="0"/>
              <a:t>Line Card / Digital Set </a:t>
            </a:r>
            <a:r>
              <a:rPr lang="en-US" sz="2000" dirty="0" smtClean="0"/>
              <a:t>Status</a:t>
            </a:r>
            <a:endParaRPr lang="en-US" sz="2000" dirty="0"/>
          </a:p>
          <a:p>
            <a:pPr lvl="1"/>
            <a:r>
              <a:rPr lang="en-US" sz="1200" dirty="0" smtClean="0"/>
              <a:t>Status of a digital set will drive SIP registrations/</a:t>
            </a:r>
            <a:r>
              <a:rPr lang="en-US" sz="1200" dirty="0" err="1" smtClean="0"/>
              <a:t>unregistrations</a:t>
            </a:r>
            <a:endParaRPr lang="en-US" sz="1200" dirty="0" smtClean="0"/>
          </a:p>
          <a:p>
            <a:pPr lvl="1"/>
            <a:r>
              <a:rPr lang="en-US" sz="1200" dirty="0" smtClean="0"/>
              <a:t>When </a:t>
            </a:r>
            <a:r>
              <a:rPr lang="en-US" sz="1200" dirty="0"/>
              <a:t>MGC starts up it resets all IPE cards. This is the same when card is inserted.</a:t>
            </a:r>
          </a:p>
          <a:p>
            <a:pPr lvl="1"/>
            <a:r>
              <a:rPr lang="en-US" sz="1200" dirty="0"/>
              <a:t>Once DLC card is detected, a </a:t>
            </a:r>
            <a:r>
              <a:rPr lang="en-US" sz="1200" dirty="0" smtClean="0"/>
              <a:t>CLAN XMI002 </a:t>
            </a:r>
            <a:r>
              <a:rPr lang="en-US" sz="1200" dirty="0"/>
              <a:t>message is sent to CS. Also, all unit memory blocks on that card is marked for audit.</a:t>
            </a:r>
          </a:p>
          <a:p>
            <a:pPr lvl="1"/>
            <a:r>
              <a:rPr lang="en-US" sz="1200" dirty="0" smtClean="0"/>
              <a:t>There’s </a:t>
            </a:r>
            <a:r>
              <a:rPr lang="en-US" sz="1200" dirty="0"/>
              <a:t>a special polling audit running on MGC to poll all slots on DLC card if it’s enabled.</a:t>
            </a:r>
          </a:p>
          <a:p>
            <a:pPr lvl="1"/>
            <a:r>
              <a:rPr lang="en-US" sz="1200" dirty="0"/>
              <a:t>Audit picks up those blocks and starts polling a31 chip.</a:t>
            </a:r>
          </a:p>
          <a:p>
            <a:pPr lvl="1"/>
            <a:r>
              <a:rPr lang="en-US" sz="1200" dirty="0"/>
              <a:t>If there’s a phone connected, the phone (or </a:t>
            </a:r>
            <a:r>
              <a:rPr lang="en-US" sz="1200" dirty="0" err="1"/>
              <a:t>fpga</a:t>
            </a:r>
            <a:r>
              <a:rPr lang="en-US" sz="1200" dirty="0"/>
              <a:t>) responds.</a:t>
            </a:r>
          </a:p>
          <a:p>
            <a:pPr lvl="1"/>
            <a:r>
              <a:rPr lang="en-US" sz="1200" dirty="0"/>
              <a:t>Audit gets the response and sends SSD message 0x0709 – unit is equipped – towards call server.</a:t>
            </a:r>
          </a:p>
          <a:p>
            <a:pPr lvl="1"/>
            <a:r>
              <a:rPr lang="en-US" sz="1200" dirty="0"/>
              <a:t>Call server handles it and starts regular phone initialization</a:t>
            </a:r>
            <a:r>
              <a:rPr lang="en-US" sz="1200" dirty="0" smtClean="0"/>
              <a:t>.</a:t>
            </a:r>
            <a:endParaRPr lang="en-US" sz="1200" dirty="0"/>
          </a:p>
          <a:p>
            <a:pPr lvl="1"/>
            <a:r>
              <a:rPr lang="en-US" sz="1200" dirty="0"/>
              <a:t>Audit keeps polling all slots including the phone that just found.</a:t>
            </a:r>
          </a:p>
          <a:p>
            <a:pPr lvl="1"/>
            <a:r>
              <a:rPr lang="en-US" sz="1200" dirty="0"/>
              <a:t>The phone gets unplugged.</a:t>
            </a:r>
          </a:p>
          <a:p>
            <a:pPr lvl="1"/>
            <a:r>
              <a:rPr lang="en-US" sz="1200" dirty="0"/>
              <a:t>Audit receives no responses in say 0.5 sec, declares it as not equipped and sends SSD 0x070A towards CS. CS marks unit as not present</a:t>
            </a:r>
            <a:r>
              <a:rPr lang="en-US" sz="1200" dirty="0" smtClean="0"/>
              <a:t>.</a:t>
            </a:r>
            <a:endParaRPr lang="en-US" sz="1200" dirty="0"/>
          </a:p>
          <a:p>
            <a:pPr lvl="1"/>
            <a:r>
              <a:rPr lang="en-US" sz="1200" dirty="0"/>
              <a:t>When card is ejected, clan sends XMI001. Have not checked if units on CS are put to disabled state upon xmi001 or set-not-found SSD… but should be either reason.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4848863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973394" y="2613183"/>
            <a:ext cx="5117690" cy="21144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chemeClr val="tx1">
                <a:lumMod val="10000"/>
                <a:lumOff val="9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/>
                </a:solidFill>
              </a:rPr>
              <a:t>TPS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494173"/>
          </a:xfrm>
        </p:spPr>
        <p:txBody>
          <a:bodyPr/>
          <a:lstStyle/>
          <a:p>
            <a:pPr marL="457200" indent="-457200"/>
            <a:r>
              <a:rPr lang="en-US" dirty="0" smtClean="0"/>
              <a:t>Background Information: CS 1000 Protocol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33" y="5823156"/>
            <a:ext cx="8229600" cy="966264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1800" dirty="0" smtClean="0">
                <a:solidFill>
                  <a:srgbClr val="98050E"/>
                </a:solidFill>
              </a:rPr>
              <a:t>How much of the TPS should we keep in the </a:t>
            </a:r>
            <a:r>
              <a:rPr lang="en-US" sz="1800" dirty="0" smtClean="0">
                <a:solidFill>
                  <a:srgbClr val="98050E"/>
                </a:solidFill>
              </a:rPr>
              <a:t>ADA </a:t>
            </a:r>
            <a:r>
              <a:rPr lang="en-US" sz="1800" dirty="0" smtClean="0">
                <a:solidFill>
                  <a:srgbClr val="98050E"/>
                </a:solidFill>
              </a:rPr>
              <a:t>architecture?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Whole TPS?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/>
              <a:t>Just bottom 2 layers?</a:t>
            </a:r>
          </a:p>
          <a:p>
            <a:pPr lvl="1"/>
            <a:endParaRPr lang="en-US" sz="1600" dirty="0" smtClean="0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94" y="519149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55246" y="4198634"/>
            <a:ext cx="2514600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RUDP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5246" y="3918415"/>
            <a:ext cx="2514600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USI LIB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5246" y="3640652"/>
            <a:ext cx="2514600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VTI LIB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5012" y="3080221"/>
            <a:ext cx="12548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DSET</a:t>
            </a:r>
          </a:p>
        </p:txBody>
      </p:sp>
      <p:sp>
        <p:nvSpPr>
          <p:cNvPr id="9" name="Rectangle 8"/>
          <p:cNvSpPr/>
          <p:nvPr/>
        </p:nvSpPr>
        <p:spPr>
          <a:xfrm>
            <a:off x="3355245" y="3075302"/>
            <a:ext cx="1259767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SSD LIB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5245" y="1352217"/>
            <a:ext cx="2514600" cy="46457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Call Processing</a:t>
            </a:r>
          </a:p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13" name="Straight Arrow Connector 12"/>
          <p:cNvCxnSpPr>
            <a:endCxn id="5" idx="2"/>
          </p:cNvCxnSpPr>
          <p:nvPr/>
        </p:nvCxnSpPr>
        <p:spPr>
          <a:xfrm flipV="1">
            <a:off x="4604668" y="4478853"/>
            <a:ext cx="7878" cy="689693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4" idx="0"/>
            <a:endCxn id="11" idx="2"/>
          </p:cNvCxnSpPr>
          <p:nvPr/>
        </p:nvCxnSpPr>
        <p:spPr>
          <a:xfrm flipH="1" flipV="1">
            <a:off x="4612545" y="1816788"/>
            <a:ext cx="2467" cy="978320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63871" y="4178959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RUDP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3871" y="3898740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USI LIB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63871" y="3613603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ELC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47943" y="4176505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RUDP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7943" y="3896286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USI LIB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7943" y="3618523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CSV</a:t>
            </a:r>
          </a:p>
        </p:txBody>
      </p:sp>
      <p:cxnSp>
        <p:nvCxnSpPr>
          <p:cNvPr id="25" name="Straight Arrow Connector 24"/>
          <p:cNvCxnSpPr>
            <a:endCxn id="22" idx="2"/>
          </p:cNvCxnSpPr>
          <p:nvPr/>
        </p:nvCxnSpPr>
        <p:spPr>
          <a:xfrm flipH="1" flipV="1">
            <a:off x="1589160" y="4456724"/>
            <a:ext cx="2707533" cy="1019797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2"/>
          </p:cNvCxnSpPr>
          <p:nvPr/>
        </p:nvCxnSpPr>
        <p:spPr>
          <a:xfrm flipH="1" flipV="1">
            <a:off x="2705088" y="4459178"/>
            <a:ext cx="1591605" cy="1017343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77574" y="5253144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UNISTIM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2045" y="4483769"/>
            <a:ext cx="685807" cy="2245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/>
              <a:t>Port: 7300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4988" y="4451807"/>
            <a:ext cx="685807" cy="2245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/>
              <a:t>Port: 5100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33606" y="4459181"/>
            <a:ext cx="685807" cy="2245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/>
              <a:t>Port: 4100</a:t>
            </a:r>
          </a:p>
        </p:txBody>
      </p:sp>
      <p:sp>
        <p:nvSpPr>
          <p:cNvPr id="38" name="Oval 37"/>
          <p:cNvSpPr/>
          <p:nvPr/>
        </p:nvSpPr>
        <p:spPr>
          <a:xfrm>
            <a:off x="2535481" y="4881819"/>
            <a:ext cx="169607" cy="16960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935539" y="4686052"/>
            <a:ext cx="169607" cy="16960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4354462" y="4738896"/>
            <a:ext cx="169607" cy="16960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 smtClean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60823" y="1883549"/>
            <a:ext cx="881222" cy="6284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TCP</a:t>
            </a:r>
            <a:r>
              <a:rPr lang="en-US" sz="900" dirty="0" smtClean="0"/>
              <a:t>: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RAS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ACP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X11-SSD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1989" y="4727658"/>
            <a:ext cx="685807" cy="3318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UDP</a:t>
            </a:r>
            <a:r>
              <a:rPr lang="en-US" sz="9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 - UNISTIM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07420" y="4908503"/>
            <a:ext cx="1007780" cy="5618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CS </a:t>
            </a:r>
            <a:r>
              <a:rPr lang="en-US" sz="1000" dirty="0">
                <a:solidFill>
                  <a:schemeClr val="tx1"/>
                </a:solidFill>
              </a:rPr>
              <a:t>1000 MG</a:t>
            </a: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07420" y="4624765"/>
            <a:ext cx="1007780" cy="2802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MGC</a:t>
            </a:r>
          </a:p>
        </p:txBody>
      </p:sp>
      <p:pic>
        <p:nvPicPr>
          <p:cNvPr id="47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39" y="4862878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/>
          <p:cNvCxnSpPr>
            <a:stCxn id="47" idx="1"/>
            <a:endCxn id="43" idx="3"/>
          </p:cNvCxnSpPr>
          <p:nvPr/>
        </p:nvCxnSpPr>
        <p:spPr>
          <a:xfrm flipH="1" flipV="1">
            <a:off x="7315200" y="5189422"/>
            <a:ext cx="509639" cy="2069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182026" y="4439517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TDM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5002</a:t>
            </a:r>
          </a:p>
        </p:txBody>
      </p:sp>
      <p:cxnSp>
        <p:nvCxnSpPr>
          <p:cNvPr id="52" name="Straight Arrow Connector 51"/>
          <p:cNvCxnSpPr>
            <a:stCxn id="45" idx="0"/>
            <a:endCxn id="11" idx="2"/>
          </p:cNvCxnSpPr>
          <p:nvPr/>
        </p:nvCxnSpPr>
        <p:spPr>
          <a:xfrm rot="16200000" flipV="1">
            <a:off x="4307940" y="2121394"/>
            <a:ext cx="2807977" cy="2198765"/>
          </a:xfrm>
          <a:prstGeom prst="bentConnector3">
            <a:avLst>
              <a:gd name="adj1" fmla="val 86766"/>
            </a:avLst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869845" y="3913490"/>
            <a:ext cx="1445356" cy="0"/>
          </a:xfrm>
          <a:prstGeom prst="straightConnector1">
            <a:avLst/>
          </a:prstGeom>
          <a:ln w="38100">
            <a:solidFill>
              <a:srgbClr val="98050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139812" y="3812592"/>
            <a:ext cx="1628110" cy="1992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>
                <a:solidFill>
                  <a:srgbClr val="98050E"/>
                </a:solidFill>
              </a:rPr>
              <a:t>Integration Point #1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352792" y="3357986"/>
            <a:ext cx="2514600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VTM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357712" y="2795108"/>
            <a:ext cx="2514600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PBX LIB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867391" y="3077774"/>
            <a:ext cx="1445356" cy="0"/>
          </a:xfrm>
          <a:prstGeom prst="straightConnector1">
            <a:avLst/>
          </a:prstGeom>
          <a:ln w="38100">
            <a:solidFill>
              <a:srgbClr val="98050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137358" y="2976876"/>
            <a:ext cx="1628110" cy="1992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>
                <a:solidFill>
                  <a:srgbClr val="98050E"/>
                </a:solidFill>
              </a:rPr>
              <a:t>Integration Point #2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872311" y="1814366"/>
            <a:ext cx="1445356" cy="0"/>
          </a:xfrm>
          <a:prstGeom prst="straightConnector1">
            <a:avLst/>
          </a:prstGeom>
          <a:ln w="38100">
            <a:solidFill>
              <a:srgbClr val="98050E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142278" y="1713468"/>
            <a:ext cx="1628110" cy="1992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>
                <a:solidFill>
                  <a:srgbClr val="98050E"/>
                </a:solidFill>
              </a:rPr>
              <a:t>Integration Point #3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42045" y="1800397"/>
            <a:ext cx="685807" cy="2245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 smtClean="0"/>
              <a:t>Port: 15000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47942" y="3077767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WAP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81019" y="1165244"/>
            <a:ext cx="2258941" cy="4192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>
                <a:solidFill>
                  <a:srgbClr val="98050E"/>
                </a:solidFill>
              </a:rPr>
              <a:t>Choice of integration points </a:t>
            </a:r>
            <a:r>
              <a:rPr lang="en-US" sz="1100" b="1" dirty="0">
                <a:solidFill>
                  <a:srgbClr val="98050E"/>
                </a:solidFill>
              </a:rPr>
              <a:t>(</a:t>
            </a:r>
            <a:r>
              <a:rPr lang="en-US" sz="1100" b="1" dirty="0" smtClean="0">
                <a:solidFill>
                  <a:srgbClr val="98050E"/>
                </a:solidFill>
              </a:rPr>
              <a:t>not limited to):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77056" y="2172299"/>
            <a:ext cx="881222" cy="6284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TCP</a:t>
            </a:r>
            <a:r>
              <a:rPr lang="en-US" sz="900" dirty="0" smtClean="0"/>
              <a:t>: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ACP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X11-SSD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147942" y="2024739"/>
            <a:ext cx="882433" cy="28021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PD</a:t>
            </a:r>
          </a:p>
        </p:txBody>
      </p:sp>
      <p:cxnSp>
        <p:nvCxnSpPr>
          <p:cNvPr id="55" name="Straight Arrow Connector 54"/>
          <p:cNvCxnSpPr>
            <a:stCxn id="49" idx="0"/>
            <a:endCxn id="54" idx="2"/>
          </p:cNvCxnSpPr>
          <p:nvPr/>
        </p:nvCxnSpPr>
        <p:spPr>
          <a:xfrm flipV="1">
            <a:off x="1589159" y="2304958"/>
            <a:ext cx="0" cy="772809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90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45" y="427715"/>
            <a:ext cx="8871155" cy="6109111"/>
          </a:xfrm>
        </p:spPr>
        <p:txBody>
          <a:bodyPr/>
          <a:lstStyle/>
          <a:p>
            <a:r>
              <a:rPr lang="en-US" sz="1200" dirty="0"/>
              <a:t>11xx </a:t>
            </a:r>
            <a:r>
              <a:rPr lang="en-US" sz="1200" dirty="0" smtClean="0"/>
              <a:t>Series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b="1" dirty="0"/>
              <a:t>GEM</a:t>
            </a:r>
            <a:r>
              <a:rPr lang="en-US" sz="1100" dirty="0"/>
              <a:t> (Graphic Expansion Module</a:t>
            </a:r>
            <a:r>
              <a:rPr lang="en-US" sz="1100" dirty="0" smtClean="0"/>
              <a:t>) </a:t>
            </a:r>
            <a:endParaRPr lang="en-US" sz="11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Has </a:t>
            </a:r>
            <a:r>
              <a:rPr lang="en-US" sz="1100" b="1" dirty="0"/>
              <a:t>18 keys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Not all models support the GEM e.g. 1110 does not, but 1120E/1140E/1150E/1165E do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Up to </a:t>
            </a:r>
            <a:r>
              <a:rPr lang="en-US" sz="1100" b="1" dirty="0"/>
              <a:t>3 </a:t>
            </a:r>
            <a:r>
              <a:rPr lang="en-US" sz="1100" dirty="0" smtClean="0"/>
              <a:t>GEMs per set</a:t>
            </a:r>
            <a:r>
              <a:rPr lang="en-US" sz="1100" dirty="0"/>
              <a:t>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 smtClean="0"/>
              <a:t>Note: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The sets and GEM are still supported</a:t>
            </a:r>
            <a:endParaRPr lang="en-US" sz="1050" dirty="0"/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Only 1120E and 1140E  are still in production (and </a:t>
            </a:r>
            <a:r>
              <a:rPr lang="en-US" sz="1050" dirty="0"/>
              <a:t>we just did the LTB for their CPU</a:t>
            </a:r>
            <a:r>
              <a:rPr lang="en-US" sz="1050" dirty="0" smtClean="0"/>
              <a:t>)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sz="1200" dirty="0" smtClean="0"/>
              <a:t>i20xx </a:t>
            </a:r>
            <a:endParaRPr lang="en-US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b="1" dirty="0"/>
              <a:t>i</a:t>
            </a:r>
            <a:r>
              <a:rPr lang="en-US" sz="1100" b="1" dirty="0" smtClean="0"/>
              <a:t>2002 &amp; i2004 </a:t>
            </a:r>
            <a:r>
              <a:rPr lang="en-US" sz="1100" dirty="0" smtClean="0"/>
              <a:t>support </a:t>
            </a:r>
            <a:r>
              <a:rPr lang="en-US" sz="1100" b="1" dirty="0" smtClean="0"/>
              <a:t>24-key LCD KEM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With Shift provides 48 keys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Up to 2 KEMs per set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12xx </a:t>
            </a:r>
            <a:r>
              <a:rPr lang="en-US" sz="1200" dirty="0"/>
              <a:t>Series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H</a:t>
            </a:r>
            <a:r>
              <a:rPr lang="en-US" sz="1100" dirty="0" smtClean="0"/>
              <a:t>as </a:t>
            </a:r>
            <a:r>
              <a:rPr lang="en-US" sz="1100" dirty="0"/>
              <a:t>two KEMs </a:t>
            </a:r>
            <a:r>
              <a:rPr lang="en-US" sz="1100" dirty="0" smtClean="0"/>
              <a:t>models: </a:t>
            </a:r>
            <a:r>
              <a:rPr lang="en-US" sz="1100" b="1" dirty="0"/>
              <a:t>18-key </a:t>
            </a:r>
            <a:r>
              <a:rPr lang="en-US" sz="1100" b="1" dirty="0" smtClean="0"/>
              <a:t>LED KEM </a:t>
            </a:r>
            <a:r>
              <a:rPr lang="en-US" sz="1100" dirty="0"/>
              <a:t>and </a:t>
            </a:r>
            <a:r>
              <a:rPr lang="en-US" sz="1100" b="1" dirty="0"/>
              <a:t>12-key LCD </a:t>
            </a:r>
            <a:r>
              <a:rPr lang="en-US" sz="1100" b="1" dirty="0" smtClean="0"/>
              <a:t>KEM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 smtClean="0"/>
              <a:t>Not </a:t>
            </a:r>
            <a:r>
              <a:rPr lang="en-US" sz="1100" dirty="0"/>
              <a:t>supported on </a:t>
            </a:r>
            <a:r>
              <a:rPr lang="en-US" sz="1100" dirty="0" smtClean="0"/>
              <a:t>1210</a:t>
            </a:r>
            <a:r>
              <a:rPr lang="en-US" sz="1100" dirty="0"/>
              <a:t>, but </a:t>
            </a:r>
            <a:r>
              <a:rPr lang="en-US" sz="1100" dirty="0" smtClean="0"/>
              <a:t>supported on 1220 </a:t>
            </a:r>
            <a:r>
              <a:rPr lang="en-US" sz="1100" dirty="0"/>
              <a:t>and 1230 (I believe this is a CS1k marketing limitation</a:t>
            </a:r>
            <a:r>
              <a:rPr lang="en-US" sz="1100" dirty="0" smtClean="0"/>
              <a:t>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 smtClean="0"/>
              <a:t>Up </a:t>
            </a:r>
            <a:r>
              <a:rPr lang="en-US" sz="1100" dirty="0"/>
              <a:t>to </a:t>
            </a:r>
            <a:r>
              <a:rPr lang="en-US" sz="1100" b="1" dirty="0"/>
              <a:t>3</a:t>
            </a:r>
            <a:r>
              <a:rPr lang="en-US" sz="1100" dirty="0"/>
              <a:t> LED KEMs </a:t>
            </a:r>
            <a:r>
              <a:rPr lang="en-US" sz="1100" dirty="0" smtClean="0"/>
              <a:t>per set (? - BCM only support up </a:t>
            </a:r>
            <a:r>
              <a:rPr lang="en-US" sz="1100" dirty="0"/>
              <a:t>to 2 so CS1k may have the same </a:t>
            </a:r>
            <a:r>
              <a:rPr lang="en-US" sz="1100" dirty="0" smtClean="0"/>
              <a:t>limitation)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 smtClean="0"/>
              <a:t>Up to </a:t>
            </a:r>
            <a:r>
              <a:rPr lang="en-US" sz="1100" b="1" dirty="0" smtClean="0"/>
              <a:t>7</a:t>
            </a:r>
            <a:r>
              <a:rPr lang="en-US" sz="1100" dirty="0" smtClean="0"/>
              <a:t> </a:t>
            </a:r>
            <a:r>
              <a:rPr lang="en-US" sz="1100" dirty="0"/>
              <a:t>LCD </a:t>
            </a:r>
            <a:r>
              <a:rPr lang="en-US" sz="1100" dirty="0" smtClean="0"/>
              <a:t>KEMs per set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 smtClean="0"/>
              <a:t>Note: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The sets and </a:t>
            </a:r>
            <a:r>
              <a:rPr lang="en-US" sz="1050" dirty="0" smtClean="0"/>
              <a:t>KEMs are </a:t>
            </a:r>
            <a:r>
              <a:rPr lang="en-US" sz="1050" dirty="0"/>
              <a:t>still </a:t>
            </a:r>
            <a:r>
              <a:rPr lang="en-US" sz="1050" dirty="0" smtClean="0"/>
              <a:t>supported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All </a:t>
            </a:r>
            <a:r>
              <a:rPr lang="en-US" sz="1050" dirty="0"/>
              <a:t>three </a:t>
            </a:r>
            <a:r>
              <a:rPr lang="en-US" sz="1050" dirty="0" smtClean="0"/>
              <a:t>set models </a:t>
            </a:r>
            <a:r>
              <a:rPr lang="en-US" sz="1050" dirty="0"/>
              <a:t>are still in production (but we have already did the LTB for their CPU a while back</a:t>
            </a:r>
            <a:r>
              <a:rPr lang="en-US" sz="1050" dirty="0" smtClean="0"/>
              <a:t>)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LED </a:t>
            </a:r>
            <a:r>
              <a:rPr lang="en-US" sz="1050" dirty="0"/>
              <a:t>KEM has not been production for many </a:t>
            </a:r>
            <a:r>
              <a:rPr lang="en-US" sz="1050" dirty="0" smtClean="0"/>
              <a:t>years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US" sz="1200" dirty="0" smtClean="0"/>
              <a:t>M39xx </a:t>
            </a:r>
            <a:r>
              <a:rPr lang="en-US" sz="1200" dirty="0"/>
              <a:t>Series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Has two expansion modules: </a:t>
            </a:r>
            <a:r>
              <a:rPr lang="en-US" sz="1100" b="1" dirty="0"/>
              <a:t>22-key KBA </a:t>
            </a:r>
            <a:r>
              <a:rPr lang="en-US" sz="1100" dirty="0"/>
              <a:t>(Key Based Accessory) and </a:t>
            </a:r>
            <a:r>
              <a:rPr lang="en-US" sz="1100" b="1" dirty="0"/>
              <a:t>8-key DBA </a:t>
            </a:r>
            <a:r>
              <a:rPr lang="en-US" sz="1100" dirty="0"/>
              <a:t>(Display Based Accessory)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Up to </a:t>
            </a:r>
            <a:r>
              <a:rPr lang="en-US" sz="1100" b="1" dirty="0"/>
              <a:t>2</a:t>
            </a:r>
            <a:r>
              <a:rPr lang="en-US" sz="1100" dirty="0"/>
              <a:t> KBAs and </a:t>
            </a:r>
            <a:r>
              <a:rPr lang="en-US" sz="1100" b="1" dirty="0"/>
              <a:t>3 </a:t>
            </a:r>
            <a:r>
              <a:rPr lang="en-US" sz="1100" dirty="0"/>
              <a:t>DBAs </a:t>
            </a:r>
            <a:r>
              <a:rPr lang="en-US" sz="1100" dirty="0" smtClean="0"/>
              <a:t>per set are </a:t>
            </a:r>
            <a:r>
              <a:rPr lang="en-US" sz="1100" dirty="0"/>
              <a:t>supported on the M3904 and M3905(ph3</a:t>
            </a:r>
            <a:r>
              <a:rPr lang="en-US" sz="1100" dirty="0" smtClean="0"/>
              <a:t>)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100" dirty="0" smtClean="0"/>
              <a:t>Note: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The </a:t>
            </a:r>
            <a:r>
              <a:rPr lang="en-US" sz="1050" dirty="0"/>
              <a:t>sets and </a:t>
            </a:r>
            <a:r>
              <a:rPr lang="en-US" sz="1050" dirty="0" smtClean="0"/>
              <a:t>KBA are </a:t>
            </a:r>
            <a:r>
              <a:rPr lang="en-US" sz="1050" dirty="0"/>
              <a:t>still </a:t>
            </a:r>
            <a:r>
              <a:rPr lang="en-US" sz="1050" dirty="0" smtClean="0"/>
              <a:t>supported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DBA </a:t>
            </a:r>
            <a:r>
              <a:rPr lang="en-US" sz="1050" dirty="0"/>
              <a:t>was </a:t>
            </a:r>
            <a:r>
              <a:rPr lang="en-US" sz="1050" dirty="0" err="1"/>
              <a:t>EoS</a:t>
            </a:r>
            <a:r>
              <a:rPr lang="en-US" sz="1050" dirty="0"/>
              <a:t> in </a:t>
            </a:r>
            <a:r>
              <a:rPr lang="en-US" sz="1050" dirty="0" smtClean="0"/>
              <a:t>2012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050" dirty="0" smtClean="0"/>
              <a:t>The </a:t>
            </a:r>
            <a:r>
              <a:rPr lang="en-US" sz="1050" dirty="0"/>
              <a:t>last product in the M3900 family that is still in production is the 3904 and that will end this year (as soon as next quarter</a:t>
            </a:r>
            <a:r>
              <a:rPr lang="en-US" sz="1050" dirty="0" smtClean="0"/>
              <a:t>)</a:t>
            </a:r>
            <a:endParaRPr lang="en-US" sz="1050" dirty="0"/>
          </a:p>
          <a:p>
            <a:pPr>
              <a:spcBef>
                <a:spcPts val="600"/>
              </a:spcBef>
            </a:pPr>
            <a:r>
              <a:rPr lang="en-CA" sz="1200" dirty="0" smtClean="0"/>
              <a:t>Aries </a:t>
            </a:r>
            <a:endParaRPr lang="en-CA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100" b="1" dirty="0" smtClean="0"/>
              <a:t>22-key</a:t>
            </a:r>
            <a:r>
              <a:rPr lang="en-CA" sz="1100" dirty="0" smtClean="0"/>
              <a:t> </a:t>
            </a:r>
            <a:r>
              <a:rPr lang="en-CA" sz="1100" b="1" dirty="0" smtClean="0"/>
              <a:t>AOM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sz="1100" dirty="0" smtClean="0"/>
              <a:t>Up to </a:t>
            </a:r>
            <a:r>
              <a:rPr lang="en-CA" sz="1100" b="1" dirty="0" smtClean="0"/>
              <a:t>2</a:t>
            </a:r>
            <a:r>
              <a:rPr lang="en-CA" sz="1100" dirty="0" smtClean="0"/>
              <a:t> AOMs per set</a:t>
            </a:r>
            <a:endParaRPr lang="en-US" sz="11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81105"/>
            <a:ext cx="8229600" cy="5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CS 1000 Expansion Modules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19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63" y="4073236"/>
            <a:ext cx="3688140" cy="213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-81105"/>
            <a:ext cx="8229600" cy="5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CS 1000 Expansion Modules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44" y="901334"/>
            <a:ext cx="3317578" cy="235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" y="951797"/>
            <a:ext cx="1973595" cy="190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4774" y="608867"/>
            <a:ext cx="1802909" cy="292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39xx 8-key DBA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080" y="627008"/>
            <a:ext cx="1930694" cy="292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39xx 22-key KBA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1003" y="608866"/>
            <a:ext cx="2499335" cy="2924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11xx with 18-key GEM (KEM3)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1165" y="3926199"/>
            <a:ext cx="2554822" cy="5435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i20xx with 24-key LCD KEM</a:t>
            </a:r>
          </a:p>
          <a:p>
            <a:pPr>
              <a:lnSpc>
                <a:spcPct val="90000"/>
              </a:lnSpc>
            </a:pPr>
            <a:r>
              <a:rPr lang="en-US" sz="1400" dirty="0" smtClean="0"/>
              <a:t>(2xKEM4)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44" y="951797"/>
            <a:ext cx="1187121" cy="203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67683" y="3534095"/>
            <a:ext cx="2448233" cy="292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12xx 18-key LED KEM (KEM3) 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79" y="924129"/>
            <a:ext cx="1584576" cy="20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12781" y="656078"/>
            <a:ext cx="2603135" cy="292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12xx 12-key LCD KEM (KEM4)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7" y="3961502"/>
            <a:ext cx="3755666" cy="244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3633731"/>
            <a:ext cx="2982986" cy="292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/>
              <a:t>Aries with 22-key AOM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79" y="3859926"/>
            <a:ext cx="1584478" cy="182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39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579120"/>
          </a:xfrm>
        </p:spPr>
        <p:txBody>
          <a:bodyPr/>
          <a:lstStyle/>
          <a:p>
            <a:r>
              <a:rPr lang="en-US" dirty="0" smtClean="0"/>
              <a:t>Add-on Module Support by </a:t>
            </a:r>
            <a:r>
              <a:rPr lang="en-US" dirty="0" smtClean="0"/>
              <a:t>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780"/>
            <a:ext cx="8542020" cy="5745480"/>
          </a:xfrm>
        </p:spPr>
        <p:txBody>
          <a:bodyPr/>
          <a:lstStyle/>
          <a:p>
            <a:r>
              <a:rPr lang="en-US" sz="1600" dirty="0" smtClean="0"/>
              <a:t>Several add-on module types are supported on CS1000</a:t>
            </a:r>
          </a:p>
          <a:p>
            <a:pPr lvl="1"/>
            <a:r>
              <a:rPr lang="en-US" sz="1400" dirty="0"/>
              <a:t>11XX endpoints (IP</a:t>
            </a:r>
            <a:r>
              <a:rPr lang="en-US" sz="1400" dirty="0" smtClean="0"/>
              <a:t>) </a:t>
            </a:r>
            <a:r>
              <a:rPr lang="en-US" sz="1400" b="1" dirty="0"/>
              <a:t>GEM</a:t>
            </a:r>
            <a:r>
              <a:rPr lang="en-US" sz="1400" dirty="0"/>
              <a:t> (Graphic Expansion Module)</a:t>
            </a:r>
          </a:p>
          <a:p>
            <a:pPr lvl="2"/>
            <a:r>
              <a:rPr lang="en-US" sz="1200" dirty="0" smtClean="0"/>
              <a:t>18 physical keys (possibility of 2 pages with SHIFT); max 3 modules </a:t>
            </a:r>
            <a:endParaRPr lang="en-US" sz="1200" dirty="0"/>
          </a:p>
          <a:p>
            <a:pPr lvl="1"/>
            <a:r>
              <a:rPr lang="en-US" sz="1400" dirty="0" smtClean="0"/>
              <a:t>12XX </a:t>
            </a:r>
            <a:r>
              <a:rPr lang="en-US" sz="1400" dirty="0"/>
              <a:t>series endpoints (IP) </a:t>
            </a:r>
            <a:r>
              <a:rPr lang="en-US" sz="1400" b="1" dirty="0"/>
              <a:t>12-key LCD </a:t>
            </a:r>
            <a:r>
              <a:rPr lang="en-US" sz="1400" b="1" dirty="0" smtClean="0"/>
              <a:t>KEM </a:t>
            </a:r>
            <a:endParaRPr lang="en-US" sz="1400" b="1" dirty="0"/>
          </a:p>
          <a:p>
            <a:pPr lvl="2"/>
            <a:r>
              <a:rPr lang="en-US" sz="1200" dirty="0" smtClean="0"/>
              <a:t>12 physical </a:t>
            </a:r>
            <a:r>
              <a:rPr lang="en-US" sz="1200" dirty="0"/>
              <a:t>keys (possibility of 2 pages with SHIFT); max </a:t>
            </a:r>
            <a:r>
              <a:rPr lang="en-US" sz="1200" dirty="0" smtClean="0">
                <a:solidFill>
                  <a:srgbClr val="FF0000"/>
                </a:solidFill>
              </a:rPr>
              <a:t>3</a:t>
            </a:r>
            <a:r>
              <a:rPr lang="en-US" sz="1200" dirty="0" smtClean="0"/>
              <a:t> modules</a:t>
            </a:r>
            <a:endParaRPr lang="en-US" sz="1200" dirty="0"/>
          </a:p>
          <a:p>
            <a:pPr lvl="1"/>
            <a:r>
              <a:rPr lang="en-US" sz="1400" dirty="0"/>
              <a:t>12XX series endpoints (IP) </a:t>
            </a:r>
            <a:r>
              <a:rPr lang="en-US" sz="1400" b="1" dirty="0"/>
              <a:t>18-key LED KEM </a:t>
            </a:r>
          </a:p>
          <a:p>
            <a:pPr lvl="2"/>
            <a:r>
              <a:rPr lang="en-US" sz="1200" dirty="0"/>
              <a:t>18 physical keys; max 2 modules; paper labels</a:t>
            </a:r>
          </a:p>
          <a:p>
            <a:pPr lvl="1"/>
            <a:r>
              <a:rPr lang="en-US" sz="1400" dirty="0" smtClean="0"/>
              <a:t>20xx </a:t>
            </a:r>
            <a:r>
              <a:rPr lang="en-US" sz="1400" dirty="0"/>
              <a:t>series endpoints (IP</a:t>
            </a:r>
            <a:r>
              <a:rPr lang="en-US" sz="1400" dirty="0" smtClean="0"/>
              <a:t>) </a:t>
            </a:r>
            <a:r>
              <a:rPr lang="en-US" sz="1400" b="1" dirty="0"/>
              <a:t>24-key LCD KEM</a:t>
            </a:r>
            <a:endParaRPr lang="en-US" sz="1400" dirty="0"/>
          </a:p>
          <a:p>
            <a:pPr lvl="2"/>
            <a:r>
              <a:rPr lang="en-US" sz="1200" dirty="0" smtClean="0"/>
              <a:t>24 </a:t>
            </a:r>
            <a:r>
              <a:rPr lang="en-US" sz="1200" dirty="0"/>
              <a:t>physical </a:t>
            </a:r>
            <a:r>
              <a:rPr lang="en-US" sz="1200" dirty="0" smtClean="0"/>
              <a:t>keys; </a:t>
            </a:r>
            <a:r>
              <a:rPr lang="en-US" sz="1200" dirty="0"/>
              <a:t>max </a:t>
            </a:r>
            <a:r>
              <a:rPr lang="en-US" sz="1200" dirty="0" smtClean="0"/>
              <a:t>2 modules</a:t>
            </a:r>
            <a:endParaRPr lang="en-US" sz="1200" dirty="0"/>
          </a:p>
          <a:p>
            <a:pPr lvl="1"/>
            <a:r>
              <a:rPr lang="en-US" sz="1400" dirty="0"/>
              <a:t>Aries (2216|2616) endpoints (Digital) </a:t>
            </a:r>
            <a:r>
              <a:rPr lang="en-CA" sz="1400" b="1" dirty="0"/>
              <a:t>22-key</a:t>
            </a:r>
            <a:r>
              <a:rPr lang="en-CA" sz="1400" dirty="0"/>
              <a:t> </a:t>
            </a:r>
            <a:r>
              <a:rPr lang="en-CA" sz="1400" b="1" dirty="0" smtClean="0"/>
              <a:t>AOM </a:t>
            </a:r>
            <a:r>
              <a:rPr lang="en-CA" sz="1400" dirty="0" smtClean="0"/>
              <a:t>(Add-On Module)</a:t>
            </a:r>
            <a:endParaRPr lang="en-US" sz="1400" dirty="0"/>
          </a:p>
          <a:p>
            <a:pPr lvl="2"/>
            <a:r>
              <a:rPr lang="en-US" sz="1200" dirty="0"/>
              <a:t>22 physical keys; max 2 modules; paper labels</a:t>
            </a:r>
          </a:p>
          <a:p>
            <a:pPr lvl="1"/>
            <a:r>
              <a:rPr lang="en-US" sz="1400" dirty="0" smtClean="0"/>
              <a:t>39xx </a:t>
            </a:r>
            <a:r>
              <a:rPr lang="en-US" sz="1400" dirty="0"/>
              <a:t>series endpoints (Digital</a:t>
            </a:r>
            <a:r>
              <a:rPr lang="en-US" sz="1400" dirty="0" smtClean="0"/>
              <a:t>) </a:t>
            </a:r>
            <a:r>
              <a:rPr lang="en-US" sz="1400" b="1" dirty="0"/>
              <a:t>22-key KBA </a:t>
            </a:r>
            <a:r>
              <a:rPr lang="en-US" sz="1400" dirty="0"/>
              <a:t>(Key Based Accessory) </a:t>
            </a:r>
          </a:p>
          <a:p>
            <a:pPr lvl="2"/>
            <a:r>
              <a:rPr lang="en-US" sz="1200" dirty="0" smtClean="0"/>
              <a:t>22 physical keys; </a:t>
            </a:r>
            <a:r>
              <a:rPr lang="en-US" sz="1200" dirty="0"/>
              <a:t>max 2 </a:t>
            </a:r>
            <a:r>
              <a:rPr lang="en-US" sz="1200" dirty="0" smtClean="0"/>
              <a:t>modules</a:t>
            </a:r>
          </a:p>
          <a:p>
            <a:pPr lvl="1"/>
            <a:r>
              <a:rPr lang="en-US" sz="1400" dirty="0" smtClean="0"/>
              <a:t>39xx series endpoints (Digital) </a:t>
            </a:r>
            <a:r>
              <a:rPr lang="en-US" sz="1400" b="1" dirty="0"/>
              <a:t>8-key DBA </a:t>
            </a:r>
            <a:r>
              <a:rPr lang="en-US" sz="1400" dirty="0"/>
              <a:t>(Display Based Accessory)</a:t>
            </a:r>
            <a:r>
              <a:rPr lang="en-US" sz="1400" dirty="0" smtClean="0"/>
              <a:t> </a:t>
            </a:r>
          </a:p>
          <a:p>
            <a:pPr lvl="2"/>
            <a:r>
              <a:rPr lang="en-US" sz="1200" dirty="0" smtClean="0"/>
              <a:t>8 physical </a:t>
            </a:r>
            <a:r>
              <a:rPr lang="en-US" sz="1200" dirty="0"/>
              <a:t>keys; max 2 </a:t>
            </a:r>
            <a:r>
              <a:rPr lang="en-US" sz="1200" dirty="0" smtClean="0"/>
              <a:t>modules</a:t>
            </a:r>
            <a:endParaRPr lang="en-US" sz="1200" dirty="0"/>
          </a:p>
          <a:p>
            <a:r>
              <a:rPr lang="en-US" sz="1600" dirty="0" smtClean="0"/>
              <a:t>CM Endpoint Administration – New Attributes for CS1000 endpoints behind CA</a:t>
            </a:r>
          </a:p>
          <a:p>
            <a:pPr lvl="1"/>
            <a:r>
              <a:rPr lang="en-US" sz="1400" dirty="0" smtClean="0"/>
              <a:t>CS1000 Endpoint Type</a:t>
            </a:r>
          </a:p>
          <a:p>
            <a:pPr lvl="1"/>
            <a:r>
              <a:rPr lang="en-US" sz="1400" dirty="0" smtClean="0"/>
              <a:t>Number of Add-on Module Pages – “Button Module Pages”</a:t>
            </a:r>
          </a:p>
          <a:p>
            <a:pPr lvl="1"/>
            <a:r>
              <a:rPr lang="en-US" sz="1400" dirty="0" smtClean="0"/>
              <a:t>Number of Keys/Buttons per Page – “Buttons per Page”</a:t>
            </a:r>
          </a:p>
        </p:txBody>
      </p:sp>
    </p:spTree>
    <p:extLst>
      <p:ext uri="{BB962C8B-B14F-4D97-AF65-F5344CB8AC3E}">
        <p14:creationId xmlns:p14="http://schemas.microsoft.com/office/powerpoint/2010/main" val="263594494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1"/>
            <a:ext cx="8229600" cy="579120"/>
          </a:xfrm>
        </p:spPr>
        <p:txBody>
          <a:bodyPr/>
          <a:lstStyle/>
          <a:p>
            <a:r>
              <a:rPr lang="en-US" dirty="0" smtClean="0"/>
              <a:t>Add-on Module Support by </a:t>
            </a:r>
            <a:r>
              <a:rPr lang="en-US" dirty="0" smtClean="0"/>
              <a:t>ADA…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56067"/>
              </p:ext>
            </p:extLst>
          </p:nvPr>
        </p:nvGraphicFramePr>
        <p:xfrm>
          <a:off x="486569" y="1104254"/>
          <a:ext cx="8239125" cy="3855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14571"/>
                <a:gridCol w="1323117"/>
                <a:gridCol w="403572"/>
                <a:gridCol w="1635855"/>
                <a:gridCol w="1933356"/>
                <a:gridCol w="1928654"/>
              </a:tblGrid>
              <a:tr h="118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Add-on Module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9A9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18-Key</a:t>
                      </a:r>
                      <a:r>
                        <a:rPr lang="en-US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GEM for 11xx Series Endpoints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1140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KEM3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CS1000-Type=1140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Starting </a:t>
                      </a:r>
                      <a:r>
                        <a:rPr lang="en-US" sz="1100" dirty="0">
                          <a:effectLst/>
                        </a:rPr>
                        <a:t>Key Number on 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module: </a:t>
                      </a:r>
                      <a:r>
                        <a:rPr lang="en-US" sz="1100" b="1" dirty="0">
                          <a:effectLst/>
                        </a:rPr>
                        <a:t>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 (because of the SHIFT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Keys: 68 (32+2x18)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Keys: 68 (32+2x18)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 Keys: 86 (32+3x18)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12-Key LCD KEM for 12xx Series Endpoints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1230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KEM4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CS1000-Type=1230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12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Starting Key Number on 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module: </a:t>
                      </a:r>
                      <a:r>
                        <a:rPr lang="en-US" sz="1100" b="1" dirty="0">
                          <a:effectLst/>
                        </a:rPr>
                        <a:t>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1100" dirty="0">
                          <a:effectLst/>
                        </a:rPr>
                        <a:t> (because of the SHIFT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Keys: 56 (32+2x12)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(because of the 2x SHIFT</a:t>
                      </a:r>
                      <a:r>
                        <a:rPr lang="en-US" sz="11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- 4th page not supported</a:t>
                      </a:r>
                      <a:endParaRPr lang="en-US" sz="11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Keys: </a:t>
                      </a:r>
                      <a:r>
                        <a:rPr lang="en-US" sz="1100" dirty="0" smtClean="0">
                          <a:effectLst/>
                        </a:rPr>
                        <a:t>68 (32+3x12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Keys: 68 (32+3x12)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not supported</a:t>
                      </a:r>
                      <a:endParaRPr lang="en-US" sz="11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---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18-Key LED KEM for 12xx Series Endpoints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1230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KEM3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CS1000-Type=1230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18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Paper labels.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Starting </a:t>
                      </a:r>
                      <a:r>
                        <a:rPr lang="en-US" sz="1100" dirty="0">
                          <a:effectLst/>
                        </a:rPr>
                        <a:t>Key Number on 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module: </a:t>
                      </a:r>
                      <a:r>
                        <a:rPr lang="en-US" sz="1100" b="1" dirty="0">
                          <a:effectLst/>
                        </a:rPr>
                        <a:t>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Keys: 50 (32+18)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Keys: 68 (32+2x18)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24-Key LCD KEM for 20xx Series Endpoints</a:t>
                      </a: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2004</a:t>
                      </a: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KEM4 </a:t>
                      </a: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CS1000-Type=2004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24</a:t>
                      </a:r>
                      <a:endParaRPr lang="en-US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Starting Key Number on 1</a:t>
                      </a:r>
                      <a:r>
                        <a:rPr lang="en-US" sz="1100" baseline="30000" dirty="0" smtClean="0">
                          <a:effectLst/>
                        </a:rPr>
                        <a:t>st</a:t>
                      </a:r>
                      <a:r>
                        <a:rPr lang="en-US" sz="1100" dirty="0" smtClean="0">
                          <a:effectLst/>
                        </a:rPr>
                        <a:t> module: </a:t>
                      </a:r>
                      <a:r>
                        <a:rPr lang="en-US" sz="1100" b="1" dirty="0" smtClean="0">
                          <a:effectLst/>
                        </a:rPr>
                        <a:t>32</a:t>
                      </a:r>
                      <a:endParaRPr lang="en-US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(32+1x24)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(32+2x24)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48234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1"/>
            <a:ext cx="8229600" cy="579120"/>
          </a:xfrm>
        </p:spPr>
        <p:txBody>
          <a:bodyPr/>
          <a:lstStyle/>
          <a:p>
            <a:r>
              <a:rPr lang="en-US" dirty="0" smtClean="0"/>
              <a:t>Add-on Module Support by </a:t>
            </a:r>
            <a:r>
              <a:rPr lang="en-US" dirty="0" smtClean="0"/>
              <a:t>ADA…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113597"/>
              </p:ext>
            </p:extLst>
          </p:nvPr>
        </p:nvGraphicFramePr>
        <p:xfrm>
          <a:off x="486569" y="1104254"/>
          <a:ext cx="8239125" cy="25146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61231"/>
                <a:gridCol w="1376457"/>
                <a:gridCol w="403572"/>
                <a:gridCol w="1635855"/>
                <a:gridCol w="1712376"/>
                <a:gridCol w="2149634"/>
              </a:tblGrid>
              <a:tr h="1187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Add-on Module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9A9A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CS1000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A9A9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22-Key AOM for Aries Endpoints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2216|2616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AOM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CS1000-Type=2216|2616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Paper labels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Starting Key Number on 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module: </a:t>
                      </a:r>
                      <a:r>
                        <a:rPr lang="en-US" sz="1100" b="1" dirty="0" smtClean="0">
                          <a:effectLst/>
                        </a:rPr>
                        <a:t>16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38 (16+22)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60 (16+2x22)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22-Key KBA for 39xx Endpoints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3904|3905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KBA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CS1000-Type=3904|3905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Starting </a:t>
                      </a:r>
                      <a:r>
                        <a:rPr lang="en-US" sz="1100" dirty="0">
                          <a:effectLst/>
                        </a:rPr>
                        <a:t>Key Number on 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module: </a:t>
                      </a:r>
                      <a:r>
                        <a:rPr lang="en-US" sz="1100" b="1" dirty="0" smtClean="0">
                          <a:effectLst/>
                        </a:rPr>
                        <a:t>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(32+22)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76 (32+2x22)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8-Key DBA for 39xx Endpoints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TYPE=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3904|3905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CLS 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DBA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CS1000-Type=3904|3905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Buttons-per-Page=</a:t>
                      </a:r>
                      <a:r>
                        <a:rPr lang="en-US" sz="1100" b="1" dirty="0" smtClean="0">
                          <a:effectLst/>
                        </a:rPr>
                        <a:t>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Starting </a:t>
                      </a:r>
                      <a:r>
                        <a:rPr lang="en-US" sz="1100" dirty="0">
                          <a:effectLst/>
                        </a:rPr>
                        <a:t>Key Number on 1</a:t>
                      </a:r>
                      <a:r>
                        <a:rPr lang="en-US" sz="1100" baseline="30000" dirty="0">
                          <a:effectLst/>
                        </a:rPr>
                        <a:t>st</a:t>
                      </a:r>
                      <a:r>
                        <a:rPr lang="en-US" sz="1100" dirty="0">
                          <a:effectLst/>
                        </a:rPr>
                        <a:t> module: </a:t>
                      </a:r>
                      <a:r>
                        <a:rPr lang="en-US" sz="1100" b="1" dirty="0" smtClean="0">
                          <a:effectLst/>
                        </a:rPr>
                        <a:t>32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(32+8)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KEM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Button-Module-Pages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Keys: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(32+2x8)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34374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1"/>
            <a:ext cx="8229600" cy="579120"/>
          </a:xfrm>
        </p:spPr>
        <p:txBody>
          <a:bodyPr/>
          <a:lstStyle/>
          <a:p>
            <a:r>
              <a:rPr lang="en-US" dirty="0" smtClean="0"/>
              <a:t>CM Expansion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81786"/>
          </a:xfrm>
        </p:spPr>
        <p:txBody>
          <a:bodyPr/>
          <a:lstStyle/>
          <a:p>
            <a:pPr marL="365125" lvl="1" indent="-365125">
              <a:spcBef>
                <a:spcPts val="1200"/>
              </a:spcBef>
              <a:buClr>
                <a:schemeClr val="accent1"/>
              </a:buClr>
              <a:buFont typeface="Webdings" pitchFamily="18" charset="2"/>
              <a:buChar char="4"/>
            </a:pPr>
            <a:r>
              <a:rPr lang="en-US" sz="2000" dirty="0"/>
              <a:t>CM supports up to 3 button modules</a:t>
            </a:r>
          </a:p>
          <a:p>
            <a:r>
              <a:rPr lang="en-US" sz="2000" dirty="0" smtClean="0"/>
              <a:t>CM </a:t>
            </a:r>
            <a:r>
              <a:rPr lang="en-US" sz="2000" dirty="0"/>
              <a:t>numbers buttons based on certain “sections”:</a:t>
            </a:r>
          </a:p>
          <a:p>
            <a:pPr lvl="1"/>
            <a:r>
              <a:rPr lang="en-US" sz="1800" dirty="0" smtClean="0"/>
              <a:t>Those </a:t>
            </a:r>
            <a:r>
              <a:rPr lang="en-US" sz="1800" dirty="0"/>
              <a:t>on the main phone are considered part of the Feature Module.</a:t>
            </a:r>
          </a:p>
          <a:p>
            <a:pPr lvl="1"/>
            <a:r>
              <a:rPr lang="en-US" sz="1800" dirty="0"/>
              <a:t>Those in Button Modules are all collectively considered part of the Coverage Module.</a:t>
            </a:r>
          </a:p>
          <a:p>
            <a:pPr lvl="1"/>
            <a:r>
              <a:rPr lang="en-US" sz="1800" dirty="0"/>
              <a:t>Thus, for a phone with 96 buttons, the buttons are numbered </a:t>
            </a:r>
            <a:r>
              <a:rPr lang="en-US" sz="1800" dirty="0" smtClean="0"/>
              <a:t>Feature Module (Section 1) 1-24 </a:t>
            </a:r>
            <a:r>
              <a:rPr lang="en-US" sz="1800" dirty="0"/>
              <a:t>and </a:t>
            </a:r>
            <a:r>
              <a:rPr lang="en-US" sz="1800" dirty="0" smtClean="0"/>
              <a:t>Coverage Module (Section 2) 1-72.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numbering that PPM uses when sending buttons to the phone is </a:t>
            </a:r>
            <a:r>
              <a:rPr lang="en-US" sz="2000" dirty="0" smtClean="0"/>
              <a:t>simpler:</a:t>
            </a:r>
            <a:endParaRPr lang="en-US" sz="2000" dirty="0"/>
          </a:p>
          <a:p>
            <a:pPr lvl="1"/>
            <a:r>
              <a:rPr lang="en-US" sz="1800" dirty="0" smtClean="0"/>
              <a:t>When </a:t>
            </a:r>
            <a:r>
              <a:rPr lang="en-US" sz="1800" dirty="0"/>
              <a:t>PPM </a:t>
            </a:r>
            <a:r>
              <a:rPr lang="en-US" sz="1800" dirty="0" smtClean="0"/>
              <a:t>sends the </a:t>
            </a:r>
            <a:r>
              <a:rPr lang="en-US" sz="1800" dirty="0"/>
              <a:t>button data to the phone, the button index is </a:t>
            </a:r>
            <a:r>
              <a:rPr lang="en-US" sz="1800" dirty="0" smtClean="0"/>
              <a:t>from </a:t>
            </a:r>
            <a:r>
              <a:rPr lang="en-US" sz="1800" dirty="0"/>
              <a:t>1-96 </a:t>
            </a:r>
            <a:r>
              <a:rPr lang="en-US" sz="1800" dirty="0" smtClean="0"/>
              <a:t>(verified by </a:t>
            </a:r>
            <a:r>
              <a:rPr lang="en-US" sz="1800" dirty="0" err="1" smtClean="0"/>
              <a:t>traceSM</a:t>
            </a:r>
            <a:r>
              <a:rPr lang="en-US" sz="1800" dirty="0" smtClean="0"/>
              <a:t>). </a:t>
            </a:r>
          </a:p>
          <a:p>
            <a:pPr lvl="1"/>
            <a:r>
              <a:rPr lang="en-US" sz="1800" dirty="0" smtClean="0"/>
              <a:t>There </a:t>
            </a:r>
            <a:r>
              <a:rPr lang="en-US" sz="1800" dirty="0"/>
              <a:t>is no module concept at all when PPM download the data to the </a:t>
            </a:r>
            <a:r>
              <a:rPr lang="en-US" sz="1800" dirty="0" smtClean="0"/>
              <a:t>phone.</a:t>
            </a:r>
            <a:endParaRPr lang="en-US" sz="18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26188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521"/>
            <a:ext cx="8229600" cy="579120"/>
          </a:xfrm>
        </p:spPr>
        <p:txBody>
          <a:bodyPr/>
          <a:lstStyle/>
          <a:p>
            <a:r>
              <a:rPr lang="en-US" dirty="0" smtClean="0"/>
              <a:t>CM Expansion Modules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81786"/>
          </a:xfrm>
        </p:spPr>
        <p:txBody>
          <a:bodyPr/>
          <a:lstStyle/>
          <a:p>
            <a:r>
              <a:rPr lang="en-US" sz="2000" dirty="0" smtClean="0"/>
              <a:t>Endpoint button definitions are stored in 3 SMGR tables</a:t>
            </a:r>
          </a:p>
          <a:p>
            <a:pPr lvl="1"/>
            <a:r>
              <a:rPr lang="en-US" sz="1800" dirty="0" smtClean="0"/>
              <a:t>‘</a:t>
            </a:r>
            <a:r>
              <a:rPr lang="en-US" sz="1800" dirty="0" err="1" smtClean="0"/>
              <a:t>ipt_button</a:t>
            </a:r>
            <a:r>
              <a:rPr lang="en-US" sz="1800" dirty="0" smtClean="0"/>
              <a:t>’ table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‘</a:t>
            </a:r>
            <a:r>
              <a:rPr lang="en-US" sz="1800" dirty="0" err="1"/>
              <a:t>ipt_feature_button</a:t>
            </a:r>
            <a:r>
              <a:rPr lang="en-US" sz="1800" dirty="0" smtClean="0"/>
              <a:t>’ table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‘</a:t>
            </a:r>
            <a:r>
              <a:rPr lang="en-US" sz="1800" dirty="0" err="1"/>
              <a:t>ipt_expmodule_button</a:t>
            </a:r>
            <a:r>
              <a:rPr lang="en-US" sz="1800" dirty="0"/>
              <a:t>’ </a:t>
            </a:r>
            <a:r>
              <a:rPr lang="en-US" sz="1800" dirty="0" smtClean="0"/>
              <a:t>table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‘</a:t>
            </a:r>
            <a:r>
              <a:rPr lang="en-US" sz="1800" dirty="0"/>
              <a:t>label</a:t>
            </a:r>
            <a:r>
              <a:rPr lang="en-US" sz="1800" dirty="0" smtClean="0"/>
              <a:t>’ column represents </a:t>
            </a:r>
            <a:r>
              <a:rPr lang="en-US" sz="1800" dirty="0"/>
              <a:t>the button </a:t>
            </a:r>
            <a:r>
              <a:rPr lang="en-US" sz="1800" dirty="0" smtClean="0"/>
              <a:t>number</a:t>
            </a:r>
          </a:p>
        </p:txBody>
      </p:sp>
      <p:pic>
        <p:nvPicPr>
          <p:cNvPr id="1026" name="Picture 2" descr="C:\Users\mpujic\Desktop\ip_button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296"/>
            <a:ext cx="9144000" cy="99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pujic\Desktop\ipt_featute_button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042"/>
            <a:ext cx="9144000" cy="14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3168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2814034" y="3972874"/>
            <a:ext cx="3018372" cy="13352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dirty="0" err="1" smtClean="0">
                <a:solidFill>
                  <a:schemeClr val="tx1"/>
                </a:solidFill>
              </a:rPr>
              <a:t>Signalling</a:t>
            </a:r>
            <a:r>
              <a:rPr lang="en-US" sz="1000" dirty="0" smtClean="0">
                <a:solidFill>
                  <a:schemeClr val="tx1"/>
                </a:solidFill>
              </a:rPr>
              <a:t> Server Cluster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43940" y="2080261"/>
            <a:ext cx="3018372" cy="157734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Primary</a:t>
            </a:r>
            <a:r>
              <a:rPr lang="en-US" sz="1000" dirty="0" smtClean="0">
                <a:solidFill>
                  <a:schemeClr val="tx1"/>
                </a:solidFill>
              </a:rPr>
              <a:t> Data Center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563570" y="2331720"/>
            <a:ext cx="1423083" cy="5867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System Management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COTS Server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507697" y="2080261"/>
            <a:ext cx="3018372" cy="15773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Secondary </a:t>
            </a:r>
            <a:r>
              <a:rPr lang="en-US" sz="1000" dirty="0" smtClean="0">
                <a:solidFill>
                  <a:schemeClr val="tx1"/>
                </a:solidFill>
              </a:rPr>
              <a:t>(Geo-redundant) Data Center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006147" y="4173050"/>
            <a:ext cx="1198356" cy="591371"/>
            <a:chOff x="3946952" y="4278900"/>
            <a:chExt cx="1198356" cy="591371"/>
          </a:xfrm>
        </p:grpSpPr>
        <p:sp>
          <p:nvSpPr>
            <p:cNvPr id="73" name="Rectangle 72"/>
            <p:cNvSpPr/>
            <p:nvPr/>
          </p:nvSpPr>
          <p:spPr>
            <a:xfrm>
              <a:off x="3946952" y="4278900"/>
              <a:ext cx="1198356" cy="5913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000" dirty="0" err="1" smtClean="0">
                  <a:solidFill>
                    <a:schemeClr val="tx1"/>
                  </a:solidFill>
                </a:rPr>
                <a:t>Signalling</a:t>
              </a:r>
              <a:r>
                <a:rPr lang="en-US" sz="1000" dirty="0" smtClean="0">
                  <a:solidFill>
                    <a:schemeClr val="tx1"/>
                  </a:solidFill>
                </a:rPr>
                <a:t> Server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74" name="Group 55"/>
            <p:cNvGrpSpPr/>
            <p:nvPr/>
          </p:nvGrpSpPr>
          <p:grpSpPr>
            <a:xfrm rot="10800000">
              <a:off x="4020563" y="4474673"/>
              <a:ext cx="656405" cy="357716"/>
              <a:chOff x="4650420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78" name="Isosceles Triangle 77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rgbClr val="6699FF"/>
                  </a:gs>
                  <a:gs pos="50000">
                    <a:srgbClr val="3366FF"/>
                  </a:gs>
                  <a:gs pos="100000">
                    <a:srgbClr val="0000CC"/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schemeClr val="bg1"/>
                    </a:solidFill>
                  </a:rPr>
                  <a:t>TPS</a:t>
                </a:r>
              </a:p>
            </p:txBody>
          </p:sp>
        </p:grpSp>
        <p:grpSp>
          <p:nvGrpSpPr>
            <p:cNvPr id="75" name="Group 55"/>
            <p:cNvGrpSpPr/>
            <p:nvPr/>
          </p:nvGrpSpPr>
          <p:grpSpPr>
            <a:xfrm rot="10800000">
              <a:off x="4734354" y="4474646"/>
              <a:ext cx="326178" cy="357716"/>
              <a:chOff x="4650420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76" name="Isosceles Triangle 75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rgbClr val="6699FF"/>
                  </a:gs>
                  <a:gs pos="50000">
                    <a:srgbClr val="3366FF"/>
                  </a:gs>
                  <a:gs pos="100000">
                    <a:srgbClr val="0000CC"/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chemeClr val="bg1"/>
                    </a:solidFill>
                  </a:rPr>
                  <a:t>PD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3420216" y="4295889"/>
            <a:ext cx="1198356" cy="591371"/>
            <a:chOff x="3946952" y="4278900"/>
            <a:chExt cx="1198356" cy="591371"/>
          </a:xfrm>
        </p:grpSpPr>
        <p:sp>
          <p:nvSpPr>
            <p:cNvPr id="65" name="Rectangle 64"/>
            <p:cNvSpPr/>
            <p:nvPr/>
          </p:nvSpPr>
          <p:spPr>
            <a:xfrm>
              <a:off x="3946952" y="4278900"/>
              <a:ext cx="1198356" cy="5913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000" dirty="0" err="1" smtClean="0">
                  <a:solidFill>
                    <a:schemeClr val="tx1"/>
                  </a:solidFill>
                </a:rPr>
                <a:t>Signalling</a:t>
              </a:r>
              <a:r>
                <a:rPr lang="en-US" sz="1000" dirty="0" smtClean="0">
                  <a:solidFill>
                    <a:schemeClr val="tx1"/>
                  </a:solidFill>
                </a:rPr>
                <a:t> Server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66" name="Group 55"/>
            <p:cNvGrpSpPr/>
            <p:nvPr/>
          </p:nvGrpSpPr>
          <p:grpSpPr>
            <a:xfrm rot="10800000">
              <a:off x="4020563" y="4474673"/>
              <a:ext cx="656405" cy="357716"/>
              <a:chOff x="4650420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70" name="Isosceles Triangle 69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rgbClr val="6699FF"/>
                  </a:gs>
                  <a:gs pos="50000">
                    <a:srgbClr val="3366FF"/>
                  </a:gs>
                  <a:gs pos="100000">
                    <a:srgbClr val="0000CC"/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schemeClr val="bg1"/>
                    </a:solidFill>
                  </a:rPr>
                  <a:t>TPS</a:t>
                </a:r>
              </a:p>
            </p:txBody>
          </p:sp>
        </p:grpSp>
        <p:grpSp>
          <p:nvGrpSpPr>
            <p:cNvPr id="67" name="Group 55"/>
            <p:cNvGrpSpPr/>
            <p:nvPr/>
          </p:nvGrpSpPr>
          <p:grpSpPr>
            <a:xfrm rot="10800000">
              <a:off x="4734354" y="4474646"/>
              <a:ext cx="326178" cy="357716"/>
              <a:chOff x="4650420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68" name="Isosceles Triangle 67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rgbClr val="6699FF"/>
                  </a:gs>
                  <a:gs pos="50000">
                    <a:srgbClr val="3366FF"/>
                  </a:gs>
                  <a:gs pos="100000">
                    <a:srgbClr val="0000CC"/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chemeClr val="bg1"/>
                    </a:solidFill>
                  </a:rPr>
                  <a:t>PD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2587883" y="3036433"/>
            <a:ext cx="1403260" cy="5913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CS1000 Call Server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85" y="22860"/>
            <a:ext cx="8229600" cy="38862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 “Typical” CS 1000 Customer Solution - Before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1464" y="5440808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</a:t>
            </a:r>
            <a:endParaRPr lang="en-US" sz="900" dirty="0" smtClean="0"/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593" y="579491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9"/>
          <p:cNvCxnSpPr>
            <a:stCxn id="17" idx="0"/>
            <a:endCxn id="5" idx="2"/>
          </p:cNvCxnSpPr>
          <p:nvPr/>
        </p:nvCxnSpPr>
        <p:spPr>
          <a:xfrm flipH="1" flipV="1">
            <a:off x="4401350" y="4992191"/>
            <a:ext cx="848218" cy="80272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55"/>
          <p:cNvGrpSpPr/>
          <p:nvPr/>
        </p:nvGrpSpPr>
        <p:grpSpPr>
          <a:xfrm rot="10800000">
            <a:off x="2927028" y="3235826"/>
            <a:ext cx="656405" cy="357716"/>
            <a:chOff x="4650420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30" name="Isosceles Triangle 29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>
              <a:gsLst>
                <a:gs pos="0">
                  <a:srgbClr val="6699FF"/>
                </a:gs>
                <a:gs pos="50000">
                  <a:srgbClr val="3366FF"/>
                </a:gs>
                <a:gs pos="100000">
                  <a:srgbClr val="0000CC"/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chemeClr val="bg1"/>
                  </a:solidFill>
                </a:rPr>
                <a:t>Active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chemeClr val="bg1"/>
                  </a:solidFill>
                </a:rPr>
                <a:t>CS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708271" y="3629510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ELAN /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PBX-Link</a:t>
            </a:r>
            <a:endParaRPr lang="en-US" sz="900" dirty="0" smtClean="0"/>
          </a:p>
        </p:txBody>
      </p:sp>
      <p:grpSp>
        <p:nvGrpSpPr>
          <p:cNvPr id="63" name="Group 62"/>
          <p:cNvGrpSpPr/>
          <p:nvPr/>
        </p:nvGrpSpPr>
        <p:grpSpPr>
          <a:xfrm>
            <a:off x="3802172" y="4400820"/>
            <a:ext cx="1198356" cy="591371"/>
            <a:chOff x="3946952" y="4278900"/>
            <a:chExt cx="1198356" cy="591371"/>
          </a:xfrm>
        </p:grpSpPr>
        <p:sp>
          <p:nvSpPr>
            <p:cNvPr id="5" name="Rectangle 4"/>
            <p:cNvSpPr/>
            <p:nvPr/>
          </p:nvSpPr>
          <p:spPr>
            <a:xfrm>
              <a:off x="3946952" y="4278900"/>
              <a:ext cx="1198356" cy="5913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 w="6350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>
                <a:lnSpc>
                  <a:spcPct val="90000"/>
                </a:lnSpc>
              </a:pPr>
              <a:r>
                <a:rPr lang="en-US" sz="1000" dirty="0" err="1" smtClean="0">
                  <a:solidFill>
                    <a:schemeClr val="tx1"/>
                  </a:solidFill>
                </a:rPr>
                <a:t>Signalling</a:t>
              </a:r>
              <a:r>
                <a:rPr lang="en-US" sz="1000" dirty="0" smtClean="0">
                  <a:solidFill>
                    <a:schemeClr val="tx1"/>
                  </a:solidFill>
                </a:rPr>
                <a:t> Server</a:t>
              </a:r>
              <a:endParaRPr lang="en-US" sz="1000" dirty="0">
                <a:solidFill>
                  <a:schemeClr val="tx1"/>
                </a:solidFill>
              </a:endParaRPr>
            </a:p>
            <a:p>
              <a:pPr algn="ctr">
                <a:lnSpc>
                  <a:spcPct val="90000"/>
                </a:lnSpc>
              </a:pP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55"/>
            <p:cNvGrpSpPr/>
            <p:nvPr/>
          </p:nvGrpSpPr>
          <p:grpSpPr>
            <a:xfrm rot="10800000">
              <a:off x="4020563" y="4474673"/>
              <a:ext cx="656405" cy="357716"/>
              <a:chOff x="4650420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20" name="Isosceles Triangle 19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rgbClr val="6699FF"/>
                  </a:gs>
                  <a:gs pos="50000">
                    <a:srgbClr val="3366FF"/>
                  </a:gs>
                  <a:gs pos="100000">
                    <a:srgbClr val="0000CC"/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solidFill>
                      <a:schemeClr val="bg1"/>
                    </a:solidFill>
                  </a:rPr>
                  <a:t>TPS</a:t>
                </a:r>
              </a:p>
            </p:txBody>
          </p:sp>
        </p:grpSp>
        <p:grpSp>
          <p:nvGrpSpPr>
            <p:cNvPr id="36" name="Group 55"/>
            <p:cNvGrpSpPr/>
            <p:nvPr/>
          </p:nvGrpSpPr>
          <p:grpSpPr>
            <a:xfrm rot="10800000">
              <a:off x="4734354" y="4474646"/>
              <a:ext cx="326178" cy="357716"/>
              <a:chOff x="4650420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37" name="Isosceles Triangle 36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rgbClr val="6699FF"/>
                  </a:gs>
                  <a:gs pos="50000">
                    <a:srgbClr val="3366FF"/>
                  </a:gs>
                  <a:gs pos="100000">
                    <a:srgbClr val="0000CC"/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solidFill>
                      <a:schemeClr val="bg1"/>
                    </a:solidFill>
                  </a:rPr>
                  <a:t>PD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46" y="579491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62" y="579491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29"/>
          <p:cNvCxnSpPr>
            <a:stCxn id="46" idx="0"/>
            <a:endCxn id="5" idx="2"/>
          </p:cNvCxnSpPr>
          <p:nvPr/>
        </p:nvCxnSpPr>
        <p:spPr>
          <a:xfrm flipH="1" flipV="1">
            <a:off x="4401350" y="4992191"/>
            <a:ext cx="44071" cy="80272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9"/>
          <p:cNvCxnSpPr>
            <a:stCxn id="47" idx="0"/>
            <a:endCxn id="5" idx="2"/>
          </p:cNvCxnSpPr>
          <p:nvPr/>
        </p:nvCxnSpPr>
        <p:spPr>
          <a:xfrm flipV="1">
            <a:off x="3546537" y="4992191"/>
            <a:ext cx="854813" cy="80272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0"/>
          <p:cNvCxnSpPr>
            <a:stCxn id="56" idx="2"/>
            <a:endCxn id="65" idx="0"/>
          </p:cNvCxnSpPr>
          <p:nvPr/>
        </p:nvCxnSpPr>
        <p:spPr>
          <a:xfrm>
            <a:off x="3289513" y="3627804"/>
            <a:ext cx="729881" cy="668085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0"/>
          <p:cNvCxnSpPr>
            <a:stCxn id="56" idx="2"/>
            <a:endCxn id="5" idx="0"/>
          </p:cNvCxnSpPr>
          <p:nvPr/>
        </p:nvCxnSpPr>
        <p:spPr>
          <a:xfrm>
            <a:off x="3289513" y="3627804"/>
            <a:ext cx="1111837" cy="773016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0"/>
          <p:cNvCxnSpPr>
            <a:stCxn id="56" idx="2"/>
            <a:endCxn id="73" idx="0"/>
          </p:cNvCxnSpPr>
          <p:nvPr/>
        </p:nvCxnSpPr>
        <p:spPr>
          <a:xfrm>
            <a:off x="3289513" y="3627804"/>
            <a:ext cx="315812" cy="545246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136563" y="3036433"/>
            <a:ext cx="1403260" cy="5913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CS1000 Call Server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94" name="Group 55"/>
          <p:cNvGrpSpPr/>
          <p:nvPr/>
        </p:nvGrpSpPr>
        <p:grpSpPr>
          <a:xfrm rot="10800000">
            <a:off x="1475708" y="3228206"/>
            <a:ext cx="656405" cy="357716"/>
            <a:chOff x="4650420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95" name="Isosceles Triangle 94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>
              <a:gsLst>
                <a:gs pos="0">
                  <a:srgbClr val="6699FF"/>
                </a:gs>
                <a:gs pos="50000">
                  <a:srgbClr val="3366FF"/>
                </a:gs>
                <a:gs pos="100000">
                  <a:srgbClr val="0000CC"/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chemeClr val="bg1"/>
                  </a:solidFill>
                </a:rPr>
                <a:t>Hot-Standby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chemeClr val="bg1"/>
                  </a:solidFill>
                </a:rPr>
                <a:t>CS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7" name="Straight Connector 80"/>
          <p:cNvCxnSpPr>
            <a:stCxn id="62" idx="2"/>
            <a:endCxn id="73" idx="0"/>
          </p:cNvCxnSpPr>
          <p:nvPr/>
        </p:nvCxnSpPr>
        <p:spPr>
          <a:xfrm flipH="1">
            <a:off x="3605325" y="3627804"/>
            <a:ext cx="1677108" cy="545246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80"/>
          <p:cNvCxnSpPr>
            <a:stCxn id="62" idx="2"/>
            <a:endCxn id="65" idx="0"/>
          </p:cNvCxnSpPr>
          <p:nvPr/>
        </p:nvCxnSpPr>
        <p:spPr>
          <a:xfrm flipH="1">
            <a:off x="4019394" y="3627804"/>
            <a:ext cx="1263039" cy="668085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80"/>
          <p:cNvCxnSpPr>
            <a:stCxn id="62" idx="2"/>
            <a:endCxn id="5" idx="0"/>
          </p:cNvCxnSpPr>
          <p:nvPr/>
        </p:nvCxnSpPr>
        <p:spPr>
          <a:xfrm flipH="1">
            <a:off x="4401350" y="3627804"/>
            <a:ext cx="881083" cy="773016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66730" y="3992386"/>
            <a:ext cx="1165676" cy="6284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1 Leader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Many Followers</a:t>
            </a:r>
          </a:p>
        </p:txBody>
      </p:sp>
      <p:cxnSp>
        <p:nvCxnSpPr>
          <p:cNvPr id="113" name="Straight Arrow Connector 29"/>
          <p:cNvCxnSpPr>
            <a:stCxn id="96" idx="3"/>
            <a:endCxn id="31" idx="1"/>
          </p:cNvCxnSpPr>
          <p:nvPr/>
        </p:nvCxnSpPr>
        <p:spPr>
          <a:xfrm>
            <a:off x="2132113" y="3407064"/>
            <a:ext cx="794915" cy="7620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883" y="3036433"/>
            <a:ext cx="1403260" cy="5913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CS1000 Call Server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58" name="Group 55"/>
          <p:cNvGrpSpPr/>
          <p:nvPr/>
        </p:nvGrpSpPr>
        <p:grpSpPr>
          <a:xfrm rot="10800000">
            <a:off x="6386508" y="3235826"/>
            <a:ext cx="656405" cy="357716"/>
            <a:chOff x="4650420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59" name="Isosceles Triangle 58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>
              <a:gsLst>
                <a:gs pos="0">
                  <a:srgbClr val="6699FF"/>
                </a:gs>
                <a:gs pos="50000">
                  <a:srgbClr val="3366FF"/>
                </a:gs>
                <a:gs pos="100000">
                  <a:srgbClr val="0000CC"/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chemeClr val="bg1"/>
                  </a:solidFill>
                </a:rPr>
                <a:t>Hot-Standby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chemeClr val="bg1"/>
                  </a:solidFill>
                </a:rPr>
                <a:t>CS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580803" y="3036433"/>
            <a:ext cx="1403260" cy="59137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CS1000 Call Server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80" name="Group 55"/>
          <p:cNvGrpSpPr/>
          <p:nvPr/>
        </p:nvGrpSpPr>
        <p:grpSpPr>
          <a:xfrm rot="10800000">
            <a:off x="4919948" y="3228206"/>
            <a:ext cx="656405" cy="357716"/>
            <a:chOff x="4650420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81" name="Isosceles Triangle 80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>
              <a:gsLst>
                <a:gs pos="0">
                  <a:srgbClr val="6699FF"/>
                </a:gs>
                <a:gs pos="50000">
                  <a:srgbClr val="3366FF"/>
                </a:gs>
                <a:gs pos="100000">
                  <a:srgbClr val="0000CC"/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chemeClr val="bg1"/>
                  </a:solidFill>
                </a:rPr>
                <a:t>Active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>
                  <a:solidFill>
                    <a:schemeClr val="bg1"/>
                  </a:solidFill>
                </a:rPr>
                <a:t>CS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4" name="Straight Arrow Connector 29"/>
          <p:cNvCxnSpPr>
            <a:stCxn id="82" idx="3"/>
            <a:endCxn id="61" idx="1"/>
          </p:cNvCxnSpPr>
          <p:nvPr/>
        </p:nvCxnSpPr>
        <p:spPr>
          <a:xfrm>
            <a:off x="5576353" y="3407064"/>
            <a:ext cx="810155" cy="7620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841263" y="2872276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Active</a:t>
            </a:r>
            <a:endParaRPr lang="en-US" sz="900" dirty="0" smtClean="0"/>
          </a:p>
        </p:txBody>
      </p:sp>
      <p:sp>
        <p:nvSpPr>
          <p:cNvPr id="87" name="TextBox 86"/>
          <p:cNvSpPr txBox="1"/>
          <p:nvPr/>
        </p:nvSpPr>
        <p:spPr>
          <a:xfrm>
            <a:off x="6292088" y="2861538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Hot-Standby</a:t>
            </a:r>
            <a:endParaRPr lang="en-US" sz="900" dirty="0" smtClean="0"/>
          </a:p>
        </p:txBody>
      </p:sp>
      <p:sp>
        <p:nvSpPr>
          <p:cNvPr id="98" name="Rectangle 97"/>
          <p:cNvSpPr/>
          <p:nvPr/>
        </p:nvSpPr>
        <p:spPr bwMode="auto">
          <a:xfrm>
            <a:off x="2941422" y="2499360"/>
            <a:ext cx="656405" cy="289559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Active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UCM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560980" y="2331720"/>
            <a:ext cx="1423083" cy="5867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System Management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/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COTS Server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938832" y="2499360"/>
            <a:ext cx="656405" cy="289559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Standby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UCM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105" name="Straight Arrow Connector 29"/>
          <p:cNvCxnSpPr>
            <a:stCxn id="98" idx="3"/>
            <a:endCxn id="103" idx="1"/>
          </p:cNvCxnSpPr>
          <p:nvPr/>
        </p:nvCxnSpPr>
        <p:spPr>
          <a:xfrm>
            <a:off x="3597827" y="2644140"/>
            <a:ext cx="1341005" cy="0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ontent Placeholder 2"/>
          <p:cNvSpPr>
            <a:spLocks noGrp="1"/>
          </p:cNvSpPr>
          <p:nvPr>
            <p:ph idx="1"/>
          </p:nvPr>
        </p:nvSpPr>
        <p:spPr>
          <a:xfrm>
            <a:off x="167072" y="517112"/>
            <a:ext cx="4037431" cy="1281209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US" sz="1100" b="1" dirty="0" smtClean="0"/>
              <a:t>LEGEND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UCM – Unified Communication Manager</a:t>
            </a:r>
          </a:p>
          <a:p>
            <a:pPr>
              <a:spcBef>
                <a:spcPts val="300"/>
              </a:spcBef>
            </a:pPr>
            <a:r>
              <a:rPr lang="en-US" sz="1100" dirty="0" smtClean="0"/>
              <a:t>CS – Call Server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TPS – Terminal Proxy Server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PD – Personal Directory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62978" y="4148377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 #1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129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20" y="5850189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941876" y="5525345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131" name="Rectangle 130"/>
          <p:cNvSpPr/>
          <p:nvPr/>
        </p:nvSpPr>
        <p:spPr bwMode="auto">
          <a:xfrm>
            <a:off x="646090" y="4248821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32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6" y="5818855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0" y="5804341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4" name="Straight Arrow Connector 133"/>
          <p:cNvCxnSpPr>
            <a:stCxn id="128" idx="2"/>
            <a:endCxn id="132" idx="0"/>
          </p:cNvCxnSpPr>
          <p:nvPr/>
        </p:nvCxnSpPr>
        <p:spPr>
          <a:xfrm>
            <a:off x="1403197" y="5308388"/>
            <a:ext cx="897" cy="510467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8" idx="2"/>
            <a:endCxn id="133" idx="0"/>
          </p:cNvCxnSpPr>
          <p:nvPr/>
        </p:nvCxnSpPr>
        <p:spPr>
          <a:xfrm flipH="1">
            <a:off x="562978" y="5308388"/>
            <a:ext cx="840219" cy="495953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28" idx="2"/>
            <a:endCxn id="129" idx="0"/>
          </p:cNvCxnSpPr>
          <p:nvPr/>
        </p:nvCxnSpPr>
        <p:spPr>
          <a:xfrm>
            <a:off x="1403197" y="5308388"/>
            <a:ext cx="803011" cy="541801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6579924" y="4161826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MG#2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147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66" y="5863638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TextBox 147"/>
          <p:cNvSpPr txBox="1"/>
          <p:nvPr/>
        </p:nvSpPr>
        <p:spPr>
          <a:xfrm>
            <a:off x="6958822" y="5538794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149" name="Rectangle 148"/>
          <p:cNvSpPr/>
          <p:nvPr/>
        </p:nvSpPr>
        <p:spPr bwMode="auto">
          <a:xfrm>
            <a:off x="6663036" y="4262270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50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852" y="5832304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36" y="5817790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Straight Arrow Connector 151"/>
          <p:cNvCxnSpPr>
            <a:stCxn id="146" idx="2"/>
            <a:endCxn id="150" idx="0"/>
          </p:cNvCxnSpPr>
          <p:nvPr/>
        </p:nvCxnSpPr>
        <p:spPr>
          <a:xfrm>
            <a:off x="7420143" y="5321837"/>
            <a:ext cx="897" cy="510467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6" idx="2"/>
            <a:endCxn id="151" idx="0"/>
          </p:cNvCxnSpPr>
          <p:nvPr/>
        </p:nvCxnSpPr>
        <p:spPr>
          <a:xfrm flipH="1">
            <a:off x="6579924" y="5321837"/>
            <a:ext cx="840219" cy="495953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6" idx="2"/>
            <a:endCxn id="147" idx="0"/>
          </p:cNvCxnSpPr>
          <p:nvPr/>
        </p:nvCxnSpPr>
        <p:spPr>
          <a:xfrm>
            <a:off x="7420143" y="5321837"/>
            <a:ext cx="803011" cy="541801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80"/>
          <p:cNvCxnSpPr>
            <a:stCxn id="56" idx="2"/>
            <a:endCxn id="128" idx="0"/>
          </p:cNvCxnSpPr>
          <p:nvPr/>
        </p:nvCxnSpPr>
        <p:spPr>
          <a:xfrm flipH="1">
            <a:off x="1403197" y="3627804"/>
            <a:ext cx="1886316" cy="520573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80"/>
          <p:cNvCxnSpPr>
            <a:stCxn id="56" idx="2"/>
            <a:endCxn id="146" idx="0"/>
          </p:cNvCxnSpPr>
          <p:nvPr/>
        </p:nvCxnSpPr>
        <p:spPr>
          <a:xfrm>
            <a:off x="3289513" y="3627804"/>
            <a:ext cx="4130630" cy="534022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80"/>
          <p:cNvCxnSpPr>
            <a:stCxn id="62" idx="2"/>
            <a:endCxn id="128" idx="0"/>
          </p:cNvCxnSpPr>
          <p:nvPr/>
        </p:nvCxnSpPr>
        <p:spPr>
          <a:xfrm flipH="1">
            <a:off x="1403197" y="3627804"/>
            <a:ext cx="3879236" cy="520573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80"/>
          <p:cNvCxnSpPr>
            <a:stCxn id="62" idx="2"/>
            <a:endCxn id="146" idx="0"/>
          </p:cNvCxnSpPr>
          <p:nvPr/>
        </p:nvCxnSpPr>
        <p:spPr>
          <a:xfrm>
            <a:off x="5282433" y="3627804"/>
            <a:ext cx="2137710" cy="534022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Content Placeholder 2"/>
          <p:cNvSpPr txBox="1">
            <a:spLocks/>
          </p:cNvSpPr>
          <p:nvPr/>
        </p:nvSpPr>
        <p:spPr bwMode="auto">
          <a:xfrm>
            <a:off x="4507697" y="524732"/>
            <a:ext cx="4422943" cy="12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365125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Char char="4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0969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462088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94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3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60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1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Webdings" pitchFamily="18" charset="2"/>
              <a:buNone/>
            </a:pPr>
            <a:r>
              <a:rPr lang="en-US" sz="1100" b="1" dirty="0" smtClean="0"/>
              <a:t> 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ELAN – Management LAN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MG – Media Gateway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MGC – Media Gateway Controller</a:t>
            </a:r>
          </a:p>
          <a:p>
            <a:pPr>
              <a:spcBef>
                <a:spcPts val="400"/>
              </a:spcBef>
            </a:pPr>
            <a:r>
              <a:rPr lang="en-US" sz="1100" dirty="0" smtClean="0"/>
              <a:t>MG-EXPEC – Another type of Media Gateway Controller</a:t>
            </a:r>
          </a:p>
          <a:p>
            <a:pPr>
              <a:spcBef>
                <a:spcPts val="400"/>
              </a:spcBef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259176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/>
          <p:cNvSpPr/>
          <p:nvPr/>
        </p:nvSpPr>
        <p:spPr>
          <a:xfrm>
            <a:off x="4420470" y="466827"/>
            <a:ext cx="2176840" cy="3173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Secondary </a:t>
            </a:r>
            <a:r>
              <a:rPr lang="en-US" sz="1000" dirty="0" smtClean="0">
                <a:solidFill>
                  <a:schemeClr val="tx1"/>
                </a:solidFill>
              </a:rPr>
              <a:t>Data Center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161679" y="487680"/>
            <a:ext cx="2176840" cy="31733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Primary</a:t>
            </a:r>
            <a:r>
              <a:rPr lang="en-US" sz="1000" dirty="0" smtClean="0">
                <a:solidFill>
                  <a:schemeClr val="tx1"/>
                </a:solidFill>
              </a:rPr>
              <a:t> Data Center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04" y="1"/>
            <a:ext cx="8229600" cy="41148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 “Typical” CS 1000 Customer Solution - </a:t>
            </a:r>
            <a:r>
              <a:rPr lang="en-US" sz="2400" dirty="0" smtClean="0">
                <a:solidFill>
                  <a:schemeClr val="bg1"/>
                </a:solidFill>
              </a:rPr>
              <a:t>After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265" y="5717378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</a:t>
            </a:r>
            <a:br>
              <a:rPr lang="en-US" sz="900" b="1" dirty="0" smtClean="0"/>
            </a:br>
            <a:r>
              <a:rPr lang="en-US" sz="900" b="1" dirty="0" smtClean="0"/>
              <a:t>over DTLS</a:t>
            </a:r>
            <a:endParaRPr lang="en-US" sz="900" dirty="0" smtClean="0"/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94" y="607148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361953" y="4082153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PBX-Link</a:t>
            </a:r>
          </a:p>
          <a:p>
            <a:pPr algn="ctr">
              <a:lnSpc>
                <a:spcPct val="90000"/>
              </a:lnSpc>
            </a:pPr>
            <a:r>
              <a:rPr lang="en-US" sz="900" b="1" dirty="0"/>
              <a:t>o</a:t>
            </a:r>
            <a:r>
              <a:rPr lang="en-US" sz="900" b="1" dirty="0" smtClean="0"/>
              <a:t>ver IPsec</a:t>
            </a:r>
            <a:endParaRPr lang="en-US" sz="900" dirty="0" smtClean="0"/>
          </a:p>
        </p:txBody>
      </p: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47" y="607148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63" y="6071489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5"/>
          <p:cNvGrpSpPr/>
          <p:nvPr/>
        </p:nvGrpSpPr>
        <p:grpSpPr>
          <a:xfrm rot="10800000">
            <a:off x="3858964" y="1249679"/>
            <a:ext cx="990294" cy="479447"/>
            <a:chOff x="4650420" y="4028319"/>
            <a:chExt cx="861748" cy="633475"/>
          </a:xfrm>
          <a:effectLst/>
        </p:grpSpPr>
        <p:sp>
          <p:nvSpPr>
            <p:cNvPr id="58" name="Isosceles Triangle 57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 rot="10800000">
              <a:off x="4650420" y="4028319"/>
              <a:ext cx="861748" cy="633475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 smtClean="0">
                  <a:solidFill>
                    <a:schemeClr val="bg1"/>
                  </a:solidFill>
                </a:rPr>
                <a:t>Geo-Redundant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CM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800785" y="1997605"/>
            <a:ext cx="1135691" cy="189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</a:t>
            </a:r>
            <a:br>
              <a:rPr lang="en-US" sz="900" b="1" dirty="0" smtClean="0"/>
            </a:br>
            <a:r>
              <a:rPr lang="en-US" sz="900" b="1" dirty="0" smtClean="0"/>
              <a:t>over TLS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3287582" y="1948643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88" name="Straight Arrow Connector 29"/>
          <p:cNvCxnSpPr>
            <a:stCxn id="59" idx="1"/>
            <a:endCxn id="87" idx="0"/>
          </p:cNvCxnSpPr>
          <p:nvPr/>
        </p:nvCxnSpPr>
        <p:spPr>
          <a:xfrm flipH="1">
            <a:off x="3573273" y="1489404"/>
            <a:ext cx="285691" cy="459239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29"/>
          <p:cNvCxnSpPr>
            <a:stCxn id="81" idx="0"/>
            <a:endCxn id="87" idx="2"/>
          </p:cNvCxnSpPr>
          <p:nvPr/>
        </p:nvCxnSpPr>
        <p:spPr>
          <a:xfrm flipV="1">
            <a:off x="3425039" y="2237716"/>
            <a:ext cx="148234" cy="486904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643461" y="2724620"/>
            <a:ext cx="1563155" cy="842923"/>
            <a:chOff x="3925998" y="2367782"/>
            <a:chExt cx="1386197" cy="842923"/>
          </a:xfrm>
        </p:grpSpPr>
        <p:grpSp>
          <p:nvGrpSpPr>
            <p:cNvPr id="62" name="Group 55"/>
            <p:cNvGrpSpPr/>
            <p:nvPr/>
          </p:nvGrpSpPr>
          <p:grpSpPr>
            <a:xfrm rot="10800000">
              <a:off x="3925998" y="2367782"/>
              <a:ext cx="1386197" cy="842923"/>
              <a:chOff x="4670768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80" name="Isosceles Triangle 79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/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 rot="10800000">
                <a:off x="4670768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t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/>
                  <a:t>Primary Breeze Cluster</a:t>
                </a:r>
                <a:endParaRPr lang="en-US" sz="1000" b="1" dirty="0"/>
              </a:p>
            </p:txBody>
          </p:sp>
        </p:grpSp>
        <p:grpSp>
          <p:nvGrpSpPr>
            <p:cNvPr id="82" name="Group 55"/>
            <p:cNvGrpSpPr/>
            <p:nvPr/>
          </p:nvGrpSpPr>
          <p:grpSpPr>
            <a:xfrm rot="10800000">
              <a:off x="4120320" y="2619034"/>
              <a:ext cx="656405" cy="357716"/>
              <a:chOff x="4650420" y="4048289"/>
              <a:chExt cx="861748" cy="786496"/>
            </a:xfrm>
            <a:effectLst/>
          </p:grpSpPr>
          <p:sp>
            <p:nvSpPr>
              <p:cNvPr id="84" name="Isosceles Triangle 83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 flip="none" rotWithShape="1">
                <a:gsLst>
                  <a:gs pos="0">
                    <a:srgbClr val="0000CC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ADA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1" name="Group 55"/>
            <p:cNvGrpSpPr/>
            <p:nvPr/>
          </p:nvGrpSpPr>
          <p:grpSpPr>
            <a:xfrm rot="10800000">
              <a:off x="4479759" y="2730870"/>
              <a:ext cx="656405" cy="357716"/>
              <a:chOff x="4650420" y="4048289"/>
              <a:chExt cx="861748" cy="786496"/>
            </a:xfrm>
            <a:effectLst/>
          </p:grpSpPr>
          <p:sp>
            <p:nvSpPr>
              <p:cNvPr id="92" name="Isosceles Triangle 91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 flip="none" rotWithShape="1">
                <a:gsLst>
                  <a:gs pos="0">
                    <a:srgbClr val="0000CC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ADA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103" name="Straight Arrow Connector 29"/>
          <p:cNvCxnSpPr>
            <a:stCxn id="59" idx="3"/>
            <a:endCxn id="105" idx="0"/>
          </p:cNvCxnSpPr>
          <p:nvPr/>
        </p:nvCxnSpPr>
        <p:spPr>
          <a:xfrm>
            <a:off x="4849258" y="1489404"/>
            <a:ext cx="272970" cy="45923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 bwMode="auto">
          <a:xfrm>
            <a:off x="4836537" y="1948642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06" name="Straight Arrow Connector 29"/>
          <p:cNvCxnSpPr>
            <a:stCxn id="81" idx="0"/>
            <a:endCxn id="105" idx="2"/>
          </p:cNvCxnSpPr>
          <p:nvPr/>
        </p:nvCxnSpPr>
        <p:spPr>
          <a:xfrm flipV="1">
            <a:off x="3425039" y="2237715"/>
            <a:ext cx="1697189" cy="486905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851696" y="2333005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Primary</a:t>
            </a:r>
            <a:endParaRPr lang="en-US" sz="900" dirty="0" smtClean="0"/>
          </a:p>
        </p:txBody>
      </p:sp>
      <p:sp>
        <p:nvSpPr>
          <p:cNvPr id="108" name="TextBox 107"/>
          <p:cNvSpPr txBox="1"/>
          <p:nvPr/>
        </p:nvSpPr>
        <p:spPr>
          <a:xfrm>
            <a:off x="3924003" y="2529922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Secondary</a:t>
            </a:r>
            <a:endParaRPr lang="en-US" sz="900" dirty="0" smtClean="0"/>
          </a:p>
        </p:txBody>
      </p:sp>
      <p:sp>
        <p:nvSpPr>
          <p:cNvPr id="116" name="Rectangle 115"/>
          <p:cNvSpPr/>
          <p:nvPr/>
        </p:nvSpPr>
        <p:spPr bwMode="auto">
          <a:xfrm>
            <a:off x="2771656" y="731521"/>
            <a:ext cx="990294" cy="43434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Active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473959" y="2724620"/>
            <a:ext cx="1598502" cy="842923"/>
            <a:chOff x="3925998" y="2367782"/>
            <a:chExt cx="1386197" cy="842923"/>
          </a:xfrm>
        </p:grpSpPr>
        <p:grpSp>
          <p:nvGrpSpPr>
            <p:cNvPr id="94" name="Group 55"/>
            <p:cNvGrpSpPr/>
            <p:nvPr/>
          </p:nvGrpSpPr>
          <p:grpSpPr>
            <a:xfrm rot="10800000">
              <a:off x="3925998" y="2367782"/>
              <a:ext cx="1386197" cy="842923"/>
              <a:chOff x="4670768" y="4048289"/>
              <a:chExt cx="861748" cy="786496"/>
            </a:xfrm>
            <a:solidFill>
              <a:schemeClr val="accent3">
                <a:lumMod val="75000"/>
              </a:schemeClr>
            </a:solidFill>
            <a:effectLst/>
          </p:grpSpPr>
          <p:sp>
            <p:nvSpPr>
              <p:cNvPr id="119" name="Isosceles Triangle 118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/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 rot="10800000">
                <a:off x="4670768" y="4048289"/>
                <a:ext cx="861748" cy="78649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t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/>
                  <a:t>Secondary Breeze Cluster</a:t>
                </a:r>
                <a:endParaRPr lang="en-US" sz="1000" b="1" dirty="0"/>
              </a:p>
            </p:txBody>
          </p:sp>
        </p:grpSp>
        <p:grpSp>
          <p:nvGrpSpPr>
            <p:cNvPr id="95" name="Group 55"/>
            <p:cNvGrpSpPr/>
            <p:nvPr/>
          </p:nvGrpSpPr>
          <p:grpSpPr>
            <a:xfrm rot="10800000">
              <a:off x="4120320" y="2619034"/>
              <a:ext cx="656405" cy="357716"/>
              <a:chOff x="4650420" y="4048289"/>
              <a:chExt cx="861748" cy="786496"/>
            </a:xfrm>
            <a:effectLst/>
          </p:grpSpPr>
          <p:sp>
            <p:nvSpPr>
              <p:cNvPr id="117" name="Isosceles Triangle 116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 rot="10800000">
                <a:off x="4650420" y="4048289"/>
                <a:ext cx="861748" cy="786496"/>
              </a:xfrm>
              <a:prstGeom prst="rect">
                <a:avLst/>
              </a:prstGeom>
              <a:gradFill flip="none" rotWithShape="1">
                <a:gsLst>
                  <a:gs pos="0">
                    <a:srgbClr val="0000CC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ADA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6" name="Group 55"/>
            <p:cNvGrpSpPr/>
            <p:nvPr/>
          </p:nvGrpSpPr>
          <p:grpSpPr>
            <a:xfrm rot="10800000">
              <a:off x="4479753" y="2730870"/>
              <a:ext cx="638801" cy="357716"/>
              <a:chOff x="4673533" y="4048289"/>
              <a:chExt cx="838636" cy="786496"/>
            </a:xfrm>
            <a:effectLst/>
          </p:grpSpPr>
          <p:sp>
            <p:nvSpPr>
              <p:cNvPr id="111" name="Isosceles Triangle 110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 rot="10800000">
                <a:off x="4673533" y="4048289"/>
                <a:ext cx="838636" cy="786496"/>
              </a:xfrm>
              <a:prstGeom prst="rect">
                <a:avLst/>
              </a:prstGeom>
              <a:gradFill flip="none" rotWithShape="1">
                <a:gsLst>
                  <a:gs pos="0">
                    <a:srgbClr val="0000CC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ADA</a:t>
                </a:r>
                <a:endParaRPr lang="en-US" sz="1100" b="1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7" name="Group 55"/>
            <p:cNvGrpSpPr/>
            <p:nvPr/>
          </p:nvGrpSpPr>
          <p:grpSpPr>
            <a:xfrm rot="10800000">
              <a:off x="4288027" y="2670886"/>
              <a:ext cx="681922" cy="357716"/>
              <a:chOff x="4624395" y="4048289"/>
              <a:chExt cx="895247" cy="786496"/>
            </a:xfrm>
            <a:effectLst/>
          </p:grpSpPr>
          <p:sp>
            <p:nvSpPr>
              <p:cNvPr id="100" name="Isosceles Triangle 99"/>
              <p:cNvSpPr/>
              <p:nvPr/>
            </p:nvSpPr>
            <p:spPr bwMode="auto">
              <a:xfrm rot="10800000" flipH="1">
                <a:off x="4795974" y="4101438"/>
                <a:ext cx="570641" cy="94209"/>
              </a:xfrm>
              <a:prstGeom prst="triangle">
                <a:avLst>
                  <a:gd name="adj" fmla="val 100000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none" lIns="0" tIns="0" rIns="0" bIns="0" anchor="ctr" anchorCtr="0"/>
              <a:lstStyle/>
              <a:p>
                <a:pPr algn="ctr">
                  <a:lnSpc>
                    <a:spcPct val="90000"/>
                  </a:lnSpc>
                </a:pPr>
                <a:endParaRPr lang="en-US" sz="70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 rot="10800000">
                <a:off x="4624395" y="4048289"/>
                <a:ext cx="895247" cy="786496"/>
              </a:xfrm>
              <a:prstGeom prst="rect">
                <a:avLst/>
              </a:prstGeom>
              <a:gradFill flip="none" rotWithShape="1">
                <a:gsLst>
                  <a:gs pos="0">
                    <a:srgbClr val="0000CC"/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0" tIns="45720" rIns="0" bIns="45720" anchor="ctr" anchorCtr="0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 smtClean="0">
                    <a:solidFill>
                      <a:schemeClr val="bg1"/>
                    </a:solidFill>
                  </a:rPr>
                  <a:t>Device</a:t>
                </a:r>
                <a:r>
                  <a:rPr lang="en-US" sz="1200" b="1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200" b="1" dirty="0" smtClean="0">
                    <a:solidFill>
                      <a:schemeClr val="bg1"/>
                    </a:solidFill>
                  </a:rPr>
                </a:br>
                <a:r>
                  <a:rPr lang="en-US" sz="1200" b="1" dirty="0" smtClean="0">
                    <a:solidFill>
                      <a:schemeClr val="bg1"/>
                    </a:solidFill>
                  </a:rPr>
                  <a:t>Adapter</a:t>
                </a:r>
              </a:p>
            </p:txBody>
          </p:sp>
        </p:grpSp>
      </p:grpSp>
      <p:cxnSp>
        <p:nvCxnSpPr>
          <p:cNvPr id="121" name="Straight Arrow Connector 29"/>
          <p:cNvCxnSpPr>
            <a:stCxn id="120" idx="0"/>
            <a:endCxn id="87" idx="2"/>
          </p:cNvCxnSpPr>
          <p:nvPr/>
        </p:nvCxnSpPr>
        <p:spPr>
          <a:xfrm flipH="1" flipV="1">
            <a:off x="3573273" y="2237716"/>
            <a:ext cx="1699937" cy="486904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29"/>
          <p:cNvCxnSpPr>
            <a:stCxn id="120" idx="0"/>
            <a:endCxn id="105" idx="2"/>
          </p:cNvCxnSpPr>
          <p:nvPr/>
        </p:nvCxnSpPr>
        <p:spPr>
          <a:xfrm flipH="1" flipV="1">
            <a:off x="5122228" y="2237715"/>
            <a:ext cx="150982" cy="486905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80"/>
          <p:cNvCxnSpPr>
            <a:stCxn id="104" idx="2"/>
            <a:endCxn id="47" idx="0"/>
          </p:cNvCxnSpPr>
          <p:nvPr/>
        </p:nvCxnSpPr>
        <p:spPr>
          <a:xfrm flipH="1">
            <a:off x="3669338" y="3385440"/>
            <a:ext cx="1615279" cy="2686049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80"/>
          <p:cNvCxnSpPr>
            <a:stCxn id="138" idx="2"/>
            <a:endCxn id="46" idx="0"/>
          </p:cNvCxnSpPr>
          <p:nvPr/>
        </p:nvCxnSpPr>
        <p:spPr>
          <a:xfrm>
            <a:off x="3446367" y="3394957"/>
            <a:ext cx="1121855" cy="2676532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029761" y="2330239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Primary</a:t>
            </a:r>
            <a:endParaRPr lang="en-US" sz="900" dirty="0" smtClean="0"/>
          </a:p>
        </p:txBody>
      </p:sp>
      <p:sp>
        <p:nvSpPr>
          <p:cNvPr id="127" name="Rectangle 126"/>
          <p:cNvSpPr/>
          <p:nvPr/>
        </p:nvSpPr>
        <p:spPr>
          <a:xfrm>
            <a:off x="562978" y="4293157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 #1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128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020" y="5994969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941876" y="5670125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137" name="Rectangle 136"/>
          <p:cNvSpPr/>
          <p:nvPr/>
        </p:nvSpPr>
        <p:spPr bwMode="auto">
          <a:xfrm>
            <a:off x="646090" y="4393601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39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6" y="5963635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0" y="5949121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1" name="Straight Arrow Connector 140"/>
          <p:cNvCxnSpPr>
            <a:stCxn id="127" idx="2"/>
            <a:endCxn id="139" idx="0"/>
          </p:cNvCxnSpPr>
          <p:nvPr/>
        </p:nvCxnSpPr>
        <p:spPr>
          <a:xfrm>
            <a:off x="1403197" y="5453168"/>
            <a:ext cx="897" cy="510467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27" idx="2"/>
            <a:endCxn id="140" idx="0"/>
          </p:cNvCxnSpPr>
          <p:nvPr/>
        </p:nvCxnSpPr>
        <p:spPr>
          <a:xfrm flipH="1">
            <a:off x="562978" y="5453168"/>
            <a:ext cx="840219" cy="495953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7" idx="2"/>
            <a:endCxn id="128" idx="0"/>
          </p:cNvCxnSpPr>
          <p:nvPr/>
        </p:nvCxnSpPr>
        <p:spPr>
          <a:xfrm>
            <a:off x="1403197" y="5453168"/>
            <a:ext cx="803011" cy="541801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80"/>
          <p:cNvCxnSpPr>
            <a:stCxn id="104" idx="2"/>
            <a:endCxn id="127" idx="0"/>
          </p:cNvCxnSpPr>
          <p:nvPr/>
        </p:nvCxnSpPr>
        <p:spPr>
          <a:xfrm flipH="1">
            <a:off x="1403197" y="3385440"/>
            <a:ext cx="3881420" cy="90771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80"/>
          <p:cNvCxnSpPr>
            <a:endCxn id="127" idx="0"/>
          </p:cNvCxnSpPr>
          <p:nvPr/>
        </p:nvCxnSpPr>
        <p:spPr>
          <a:xfrm flipH="1">
            <a:off x="1403197" y="3385440"/>
            <a:ext cx="2025031" cy="907717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514198" y="4361149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 #2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pic>
        <p:nvPicPr>
          <p:cNvPr id="146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240" y="6062961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/>
          <p:cNvSpPr txBox="1"/>
          <p:nvPr/>
        </p:nvSpPr>
        <p:spPr>
          <a:xfrm>
            <a:off x="6893096" y="5738117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148" name="Rectangle 147"/>
          <p:cNvSpPr/>
          <p:nvPr/>
        </p:nvSpPr>
        <p:spPr bwMode="auto">
          <a:xfrm>
            <a:off x="6597310" y="4461593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49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26" y="6031627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10" y="6017113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1" name="Straight Arrow Connector 150"/>
          <p:cNvCxnSpPr>
            <a:stCxn id="145" idx="2"/>
            <a:endCxn id="149" idx="0"/>
          </p:cNvCxnSpPr>
          <p:nvPr/>
        </p:nvCxnSpPr>
        <p:spPr>
          <a:xfrm>
            <a:off x="7354417" y="5521160"/>
            <a:ext cx="897" cy="510467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5" idx="2"/>
            <a:endCxn id="150" idx="0"/>
          </p:cNvCxnSpPr>
          <p:nvPr/>
        </p:nvCxnSpPr>
        <p:spPr>
          <a:xfrm flipH="1">
            <a:off x="6514198" y="5521160"/>
            <a:ext cx="840219" cy="495953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5" idx="2"/>
            <a:endCxn id="146" idx="0"/>
          </p:cNvCxnSpPr>
          <p:nvPr/>
        </p:nvCxnSpPr>
        <p:spPr>
          <a:xfrm>
            <a:off x="7354417" y="5521160"/>
            <a:ext cx="803011" cy="541801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80"/>
          <p:cNvCxnSpPr>
            <a:stCxn id="104" idx="2"/>
            <a:endCxn id="145" idx="0"/>
          </p:cNvCxnSpPr>
          <p:nvPr/>
        </p:nvCxnSpPr>
        <p:spPr>
          <a:xfrm>
            <a:off x="5284617" y="3385440"/>
            <a:ext cx="2069800" cy="975709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80"/>
          <p:cNvCxnSpPr>
            <a:endCxn id="145" idx="0"/>
          </p:cNvCxnSpPr>
          <p:nvPr/>
        </p:nvCxnSpPr>
        <p:spPr>
          <a:xfrm>
            <a:off x="3428228" y="3385440"/>
            <a:ext cx="3926189" cy="975709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 bwMode="auto">
          <a:xfrm>
            <a:off x="4989723" y="735332"/>
            <a:ext cx="990294" cy="43434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Standby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34" name="Straight Arrow Connector 29"/>
          <p:cNvCxnSpPr>
            <a:stCxn id="116" idx="3"/>
            <a:endCxn id="133" idx="1"/>
          </p:cNvCxnSpPr>
          <p:nvPr/>
        </p:nvCxnSpPr>
        <p:spPr>
          <a:xfrm>
            <a:off x="3761950" y="948691"/>
            <a:ext cx="1227773" cy="3811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 bwMode="auto">
          <a:xfrm>
            <a:off x="3053185" y="3037241"/>
            <a:ext cx="786363" cy="357716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Device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Adapter</a:t>
            </a:r>
          </a:p>
        </p:txBody>
      </p:sp>
      <p:sp>
        <p:nvSpPr>
          <p:cNvPr id="109" name="Content Placeholder 2"/>
          <p:cNvSpPr>
            <a:spLocks noGrp="1"/>
          </p:cNvSpPr>
          <p:nvPr>
            <p:ph idx="1"/>
          </p:nvPr>
        </p:nvSpPr>
        <p:spPr>
          <a:xfrm>
            <a:off x="44511" y="554095"/>
            <a:ext cx="2071001" cy="3106916"/>
          </a:xfrm>
        </p:spPr>
        <p:txBody>
          <a:bodyPr/>
          <a:lstStyle/>
          <a:p>
            <a:r>
              <a:rPr lang="en-US" sz="2000" dirty="0" smtClean="0"/>
              <a:t>In view of CM, an CS 1000 endpoint is an </a:t>
            </a:r>
            <a:r>
              <a:rPr lang="en-US" sz="2000" b="1" dirty="0" smtClean="0"/>
              <a:t>AST SIP endpoint</a:t>
            </a:r>
            <a:r>
              <a:rPr lang="en-US" sz="2000" dirty="0" smtClean="0"/>
              <a:t> (analogous to 96X1 SIP)</a:t>
            </a:r>
          </a:p>
        </p:txBody>
      </p:sp>
      <p:cxnSp>
        <p:nvCxnSpPr>
          <p:cNvPr id="60" name="Straight Arrow Connector 29"/>
          <p:cNvCxnSpPr>
            <a:stCxn id="47" idx="0"/>
            <a:endCxn id="138" idx="2"/>
          </p:cNvCxnSpPr>
          <p:nvPr/>
        </p:nvCxnSpPr>
        <p:spPr>
          <a:xfrm flipH="1" flipV="1">
            <a:off x="3446367" y="3394957"/>
            <a:ext cx="222971" cy="2676532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9"/>
          <p:cNvCxnSpPr>
            <a:stCxn id="17" idx="0"/>
            <a:endCxn id="138" idx="2"/>
          </p:cNvCxnSpPr>
          <p:nvPr/>
        </p:nvCxnSpPr>
        <p:spPr>
          <a:xfrm flipH="1" flipV="1">
            <a:off x="3446367" y="3394957"/>
            <a:ext cx="1926002" cy="2676532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29"/>
          <p:cNvCxnSpPr>
            <a:stCxn id="46" idx="0"/>
            <a:endCxn id="104" idx="2"/>
          </p:cNvCxnSpPr>
          <p:nvPr/>
        </p:nvCxnSpPr>
        <p:spPr>
          <a:xfrm flipV="1">
            <a:off x="4568222" y="3385440"/>
            <a:ext cx="716395" cy="2686049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80"/>
          <p:cNvCxnSpPr>
            <a:stCxn id="104" idx="2"/>
            <a:endCxn id="17" idx="0"/>
          </p:cNvCxnSpPr>
          <p:nvPr/>
        </p:nvCxnSpPr>
        <p:spPr>
          <a:xfrm>
            <a:off x="5284617" y="3385440"/>
            <a:ext cx="87752" cy="2686049"/>
          </a:xfrm>
          <a:prstGeom prst="straightConnector1">
            <a:avLst/>
          </a:prstGeom>
          <a:ln w="6350">
            <a:solidFill>
              <a:srgbClr val="002060"/>
            </a:solidFill>
            <a:prstDash val="sysDot"/>
            <a:miter lim="800000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662758" y="4114776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PBX-Link</a:t>
            </a:r>
            <a:br>
              <a:rPr lang="en-US" sz="900" b="1" dirty="0" smtClean="0"/>
            </a:br>
            <a:r>
              <a:rPr lang="en-US" sz="900" b="1" dirty="0" smtClean="0"/>
              <a:t>over IPsec</a:t>
            </a:r>
            <a:endParaRPr lang="en-US" sz="900" dirty="0" smtClean="0"/>
          </a:p>
        </p:txBody>
      </p:sp>
      <p:grpSp>
        <p:nvGrpSpPr>
          <p:cNvPr id="125" name="Group 55"/>
          <p:cNvGrpSpPr/>
          <p:nvPr/>
        </p:nvGrpSpPr>
        <p:grpSpPr>
          <a:xfrm rot="10800000">
            <a:off x="7529412" y="1298373"/>
            <a:ext cx="1342383" cy="357716"/>
            <a:chOff x="4650420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156" name="Isosceles Triangle 155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>
              <a:gsLst>
                <a:gs pos="0">
                  <a:srgbClr val="6699FF"/>
                </a:gs>
                <a:gs pos="50000">
                  <a:srgbClr val="3366FF"/>
                </a:gs>
                <a:gs pos="100000">
                  <a:srgbClr val="0000CC"/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Existing CS 1000 SW Modules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7450550" y="986906"/>
            <a:ext cx="1156182" cy="40445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Legend:</a:t>
            </a:r>
          </a:p>
        </p:txBody>
      </p:sp>
      <p:grpSp>
        <p:nvGrpSpPr>
          <p:cNvPr id="159" name="Group 55"/>
          <p:cNvGrpSpPr/>
          <p:nvPr/>
        </p:nvGrpSpPr>
        <p:grpSpPr>
          <a:xfrm rot="10800000">
            <a:off x="7533493" y="1693062"/>
            <a:ext cx="1338301" cy="371606"/>
            <a:chOff x="4650420" y="4028319"/>
            <a:chExt cx="861748" cy="786496"/>
          </a:xfrm>
          <a:effectLst/>
        </p:grpSpPr>
        <p:sp>
          <p:nvSpPr>
            <p:cNvPr id="160" name="Isosceles Triangle 159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1000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 rot="10800000">
              <a:off x="4650420" y="402831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</a:rPr>
                <a:t>Existing Avaya SW Modules</a:t>
              </a:r>
            </a:p>
          </p:txBody>
        </p:sp>
      </p:grpSp>
      <p:sp>
        <p:nvSpPr>
          <p:cNvPr id="162" name="Rectangle 161"/>
          <p:cNvSpPr/>
          <p:nvPr/>
        </p:nvSpPr>
        <p:spPr bwMode="auto">
          <a:xfrm>
            <a:off x="7529412" y="2109285"/>
            <a:ext cx="1342383" cy="428679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New SW Module 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 smtClean="0">
                <a:solidFill>
                  <a:schemeClr val="bg1"/>
                </a:solidFill>
              </a:rPr>
              <a:t>- </a:t>
            </a:r>
            <a:r>
              <a:rPr lang="en-US" sz="1000" b="1" dirty="0" smtClean="0">
                <a:solidFill>
                  <a:schemeClr val="bg1"/>
                </a:solidFill>
              </a:rPr>
              <a:t>ADA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65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487045"/>
          </a:xfrm>
        </p:spPr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3212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800" dirty="0" smtClean="0"/>
              <a:t>CS1000 Call Server SW is removed from the solution – its functions are now assumed by the ADA snap-in and the Avaya Aura® core (CM, SM)</a:t>
            </a:r>
          </a:p>
          <a:p>
            <a:pPr>
              <a:spcBef>
                <a:spcPts val="400"/>
              </a:spcBef>
            </a:pPr>
            <a:r>
              <a:rPr lang="en-US" sz="1800" dirty="0" smtClean="0"/>
              <a:t>CS1000 </a:t>
            </a:r>
            <a:r>
              <a:rPr lang="en-US" sz="1800" dirty="0" err="1" smtClean="0"/>
              <a:t>Signalling</a:t>
            </a:r>
            <a:r>
              <a:rPr lang="en-US" sz="1800" dirty="0" smtClean="0"/>
              <a:t> Server SW </a:t>
            </a:r>
            <a:r>
              <a:rPr lang="en-US" sz="1800" dirty="0" smtClean="0"/>
              <a:t>components are removed from the solution – the related functions (Terminal Proxy Server – TPS and Personal Directory – PD) are fully assumed by the ADA snap-in</a:t>
            </a:r>
          </a:p>
          <a:p>
            <a:pPr>
              <a:spcBef>
                <a:spcPts val="400"/>
              </a:spcBef>
            </a:pPr>
            <a:r>
              <a:rPr lang="en-US" sz="1800" dirty="0" smtClean="0"/>
              <a:t>The device adaptation (from </a:t>
            </a:r>
            <a:r>
              <a:rPr lang="en-US" sz="1800" dirty="0" smtClean="0"/>
              <a:t>CS 1000 Stimulus to SIP AST) is implemented on the Avaya Breeze </a:t>
            </a:r>
            <a:r>
              <a:rPr lang="en-US" sz="1800" dirty="0" smtClean="0"/>
              <a:t>platform by the Avaya Device Adapter (ADA) Snap-in</a:t>
            </a:r>
            <a:endParaRPr lang="en-US" sz="1800" dirty="0" smtClean="0"/>
          </a:p>
          <a:p>
            <a:pPr lvl="1">
              <a:spcBef>
                <a:spcPts val="400"/>
              </a:spcBef>
            </a:pPr>
            <a:r>
              <a:rPr lang="en-US" sz="1600" dirty="0" smtClean="0"/>
              <a:t>Leverages the Breeze platform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Leverages the Native C++ Client SDK</a:t>
            </a:r>
          </a:p>
          <a:p>
            <a:pPr>
              <a:spcBef>
                <a:spcPts val="400"/>
              </a:spcBef>
            </a:pPr>
            <a:r>
              <a:rPr lang="en-US" sz="1800" dirty="0" smtClean="0"/>
              <a:t>Administration of CS 1000 endpoints is done in SMGR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As in case of other Avaya Aura® SIP endpoint:</a:t>
            </a:r>
          </a:p>
          <a:p>
            <a:pPr lvl="2">
              <a:spcBef>
                <a:spcPts val="400"/>
              </a:spcBef>
            </a:pPr>
            <a:r>
              <a:rPr lang="en-US" sz="1200" dirty="0" smtClean="0"/>
              <a:t>an SM profile is required, as well as </a:t>
            </a:r>
          </a:p>
          <a:p>
            <a:pPr lvl="2">
              <a:spcBef>
                <a:spcPts val="400"/>
              </a:spcBef>
            </a:pPr>
            <a:r>
              <a:rPr lang="en-US" sz="1200" dirty="0" smtClean="0"/>
              <a:t>a CM profile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In addition, CM supports new endpoint types for CS 1000 endpoints</a:t>
            </a:r>
          </a:p>
          <a:p>
            <a:pPr>
              <a:spcBef>
                <a:spcPts val="400"/>
              </a:spcBef>
            </a:pPr>
            <a:r>
              <a:rPr lang="en-US" sz="1800" dirty="0"/>
              <a:t>MGCs in the solutions will likely require firmware upgrade prior to switching </a:t>
            </a:r>
            <a:r>
              <a:rPr lang="en-US" sz="1800" dirty="0" smtClean="0"/>
              <a:t>them to </a:t>
            </a:r>
            <a:r>
              <a:rPr lang="en-US" sz="1800" dirty="0" smtClean="0"/>
              <a:t>ADA </a:t>
            </a:r>
            <a:r>
              <a:rPr lang="en-US" sz="1800" dirty="0"/>
              <a:t>- This must be done without requiring the CS1000 CS </a:t>
            </a:r>
            <a:r>
              <a:rPr lang="en-US" sz="1800" dirty="0" smtClean="0"/>
              <a:t>upgrade</a:t>
            </a:r>
          </a:p>
          <a:p>
            <a:pPr lvl="1">
              <a:spcBef>
                <a:spcPts val="400"/>
              </a:spcBef>
            </a:pPr>
            <a:r>
              <a:rPr lang="en-US" sz="1600" dirty="0" smtClean="0"/>
              <a:t>The design team will determine whether to base the implementation on</a:t>
            </a:r>
            <a:endParaRPr lang="en-US" sz="1600" dirty="0"/>
          </a:p>
          <a:p>
            <a:pPr lvl="2">
              <a:spcBef>
                <a:spcPts val="400"/>
              </a:spcBef>
            </a:pPr>
            <a:r>
              <a:rPr lang="en-US" sz="1200" dirty="0"/>
              <a:t>Option 1: The </a:t>
            </a:r>
            <a:r>
              <a:rPr lang="en-US" sz="1200" dirty="0" smtClean="0"/>
              <a:t>new custom MGC firmware (requires upgrade of all MGCs) or</a:t>
            </a:r>
          </a:p>
          <a:p>
            <a:pPr lvl="2">
              <a:spcBef>
                <a:spcPts val="400"/>
              </a:spcBef>
            </a:pPr>
            <a:r>
              <a:rPr lang="en-US" sz="1200" dirty="0" smtClean="0"/>
              <a:t>Option 2: The latest CS 1000 (7.6) MGC firmware (requires upgrade of non-current MGCs)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372868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55"/>
          <p:cNvGrpSpPr/>
          <p:nvPr/>
        </p:nvGrpSpPr>
        <p:grpSpPr>
          <a:xfrm rot="10800000">
            <a:off x="6015698" y="3657543"/>
            <a:ext cx="1909099" cy="1701599"/>
            <a:chOff x="4670768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273" name="Isosceles Triangle 272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/>
            </a:p>
          </p:txBody>
        </p:sp>
        <p:sp>
          <p:nvSpPr>
            <p:cNvPr id="274" name="Rectangle 273"/>
            <p:cNvSpPr/>
            <p:nvPr/>
          </p:nvSpPr>
          <p:spPr bwMode="auto">
            <a:xfrm rot="10800000">
              <a:off x="4670768" y="4048289"/>
              <a:ext cx="861748" cy="786496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/>
                <a:t>Breeze Cluster</a:t>
              </a:r>
              <a:endParaRPr lang="en-US" sz="1000" b="1" dirty="0"/>
            </a:p>
          </p:txBody>
        </p:sp>
      </p:grpSp>
      <p:cxnSp>
        <p:nvCxnSpPr>
          <p:cNvPr id="95" name="Straight Arrow Connector 29"/>
          <p:cNvCxnSpPr/>
          <p:nvPr/>
        </p:nvCxnSpPr>
        <p:spPr>
          <a:xfrm rot="5400000">
            <a:off x="5442840" y="4839763"/>
            <a:ext cx="1244675" cy="1426714"/>
          </a:xfrm>
          <a:prstGeom prst="bentConnector2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 bwMode="auto">
          <a:xfrm>
            <a:off x="6165359" y="3913046"/>
            <a:ext cx="1189702" cy="1017736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Breeze Server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ADA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380767" y="4063683"/>
            <a:ext cx="1189702" cy="1017736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Breeze Server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ADA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cxnSp>
        <p:nvCxnSpPr>
          <p:cNvPr id="99" name="Straight Arrow Connector 29"/>
          <p:cNvCxnSpPr>
            <a:stCxn id="47" idx="4"/>
            <a:endCxn id="91" idx="3"/>
          </p:cNvCxnSpPr>
          <p:nvPr/>
        </p:nvCxnSpPr>
        <p:spPr>
          <a:xfrm rot="5400000">
            <a:off x="5948400" y="4592487"/>
            <a:ext cx="968066" cy="2197874"/>
          </a:xfrm>
          <a:prstGeom prst="bentConnector2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-6063"/>
            <a:ext cx="8839200" cy="44196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Signalling</a:t>
            </a:r>
            <a:r>
              <a:rPr lang="en-US" dirty="0" smtClean="0">
                <a:solidFill>
                  <a:schemeClr val="bg1"/>
                </a:solidFill>
              </a:rPr>
              <a:t> Security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560802" y="4206578"/>
            <a:ext cx="1189702" cy="1017736"/>
          </a:xfrm>
          <a:prstGeom prst="rect">
            <a:avLst/>
          </a:prstGeom>
          <a:gradFill flip="none" rotWithShape="1">
            <a:gsLst>
              <a:gs pos="0">
                <a:srgbClr val="0000CC"/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C00000"/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Breeze Server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ADA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cxnSp>
        <p:nvCxnSpPr>
          <p:cNvPr id="67" name="Straight Arrow Connector 29"/>
          <p:cNvCxnSpPr>
            <a:stCxn id="4" idx="1"/>
            <a:endCxn id="74" idx="3"/>
          </p:cNvCxnSpPr>
          <p:nvPr/>
        </p:nvCxnSpPr>
        <p:spPr>
          <a:xfrm rot="10800000">
            <a:off x="5333498" y="3184528"/>
            <a:ext cx="1227305" cy="1530918"/>
          </a:xfrm>
          <a:prstGeom prst="bentConnector3">
            <a:avLst>
              <a:gd name="adj1" fmla="val 72972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29"/>
          <p:cNvCxnSpPr>
            <a:stCxn id="84" idx="1"/>
            <a:endCxn id="74" idx="3"/>
          </p:cNvCxnSpPr>
          <p:nvPr/>
        </p:nvCxnSpPr>
        <p:spPr>
          <a:xfrm rot="10800000">
            <a:off x="5333497" y="3184529"/>
            <a:ext cx="1047270" cy="1388023"/>
          </a:xfrm>
          <a:prstGeom prst="bentConnector3">
            <a:avLst>
              <a:gd name="adj1" fmla="val 68190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29"/>
          <p:cNvCxnSpPr>
            <a:stCxn id="85" idx="1"/>
            <a:endCxn id="74" idx="3"/>
          </p:cNvCxnSpPr>
          <p:nvPr/>
        </p:nvCxnSpPr>
        <p:spPr>
          <a:xfrm rot="10800000">
            <a:off x="5333497" y="3184528"/>
            <a:ext cx="831862" cy="1237386"/>
          </a:xfrm>
          <a:prstGeom prst="bentConnector3">
            <a:avLst>
              <a:gd name="adj1" fmla="val 60076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29"/>
          <p:cNvCxnSpPr>
            <a:stCxn id="56" idx="4"/>
            <a:endCxn id="91" idx="3"/>
          </p:cNvCxnSpPr>
          <p:nvPr/>
        </p:nvCxnSpPr>
        <p:spPr>
          <a:xfrm rot="5400000">
            <a:off x="5735913" y="4739824"/>
            <a:ext cx="1033216" cy="1838050"/>
          </a:xfrm>
          <a:prstGeom prst="bentConnector2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loud"/>
          <p:cNvSpPr>
            <a:spLocks noChangeAspect="1" noEditPoints="1" noChangeArrowheads="1"/>
          </p:cNvSpPr>
          <p:nvPr/>
        </p:nvSpPr>
        <p:spPr bwMode="auto">
          <a:xfrm>
            <a:off x="1285293" y="2607331"/>
            <a:ext cx="3361053" cy="4115201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CA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CA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CA" sz="12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Enterprise</a:t>
            </a:r>
            <a:b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Network</a:t>
            </a:r>
          </a:p>
          <a:p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2" name="Cloud"/>
          <p:cNvSpPr>
            <a:spLocks noChangeAspect="1" noEditPoints="1" noChangeArrowheads="1"/>
          </p:cNvSpPr>
          <p:nvPr/>
        </p:nvSpPr>
        <p:spPr bwMode="auto">
          <a:xfrm>
            <a:off x="2180466" y="2868243"/>
            <a:ext cx="2008681" cy="558285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/>
            <a: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Management VLAN</a:t>
            </a:r>
          </a:p>
          <a:p>
            <a:pPr algn="ctr"/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0" name="Straight Arrow Connector 29"/>
          <p:cNvCxnSpPr>
            <a:stCxn id="74" idx="1"/>
            <a:endCxn id="57" idx="3"/>
          </p:cNvCxnSpPr>
          <p:nvPr/>
        </p:nvCxnSpPr>
        <p:spPr>
          <a:xfrm flipH="1" flipV="1">
            <a:off x="2610361" y="3172455"/>
            <a:ext cx="1511846" cy="12073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>
            <a:off x="1994411" y="2937117"/>
            <a:ext cx="615950" cy="4706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07114" y="5931533"/>
            <a:ext cx="676856" cy="427337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44" name="Straight Arrow Connector 29"/>
          <p:cNvCxnSpPr>
            <a:stCxn id="91" idx="1"/>
            <a:endCxn id="27" idx="3"/>
          </p:cNvCxnSpPr>
          <p:nvPr/>
        </p:nvCxnSpPr>
        <p:spPr>
          <a:xfrm flipH="1" flipV="1">
            <a:off x="2483970" y="6145202"/>
            <a:ext cx="1418893" cy="30255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932" y="4818676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2" name="Straight Arrow Connector 29"/>
          <p:cNvCxnSpPr>
            <a:stCxn id="91" idx="1"/>
            <a:endCxn id="76" idx="3"/>
          </p:cNvCxnSpPr>
          <p:nvPr/>
        </p:nvCxnSpPr>
        <p:spPr>
          <a:xfrm flipH="1" flipV="1">
            <a:off x="2195882" y="5126651"/>
            <a:ext cx="1706981" cy="1048806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97332" y="6148992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TLS[SIP]</a:t>
            </a:r>
            <a:endParaRPr lang="en-US" sz="900" dirty="0" smtClean="0"/>
          </a:p>
        </p:txBody>
      </p:sp>
      <p:sp>
        <p:nvSpPr>
          <p:cNvPr id="155" name="Rectangle 154"/>
          <p:cNvSpPr/>
          <p:nvPr/>
        </p:nvSpPr>
        <p:spPr bwMode="auto">
          <a:xfrm>
            <a:off x="2068408" y="3486979"/>
            <a:ext cx="953848" cy="45478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157" name="Straight Arrow Connector 29"/>
          <p:cNvCxnSpPr>
            <a:stCxn id="91" idx="1"/>
            <a:endCxn id="156" idx="3"/>
          </p:cNvCxnSpPr>
          <p:nvPr/>
        </p:nvCxnSpPr>
        <p:spPr>
          <a:xfrm flipH="1" flipV="1">
            <a:off x="2330663" y="5456649"/>
            <a:ext cx="1572200" cy="71880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29"/>
          <p:cNvCxnSpPr>
            <a:stCxn id="91" idx="1"/>
            <a:endCxn id="160" idx="3"/>
          </p:cNvCxnSpPr>
          <p:nvPr/>
        </p:nvCxnSpPr>
        <p:spPr>
          <a:xfrm flipH="1" flipV="1">
            <a:off x="3183775" y="3866771"/>
            <a:ext cx="719088" cy="2308686"/>
          </a:xfrm>
          <a:prstGeom prst="straightConnector1">
            <a:avLst/>
          </a:prstGeom>
          <a:ln w="12700">
            <a:solidFill>
              <a:srgbClr val="7030A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29"/>
          <p:cNvCxnSpPr>
            <a:endCxn id="155" idx="3"/>
          </p:cNvCxnSpPr>
          <p:nvPr/>
        </p:nvCxnSpPr>
        <p:spPr>
          <a:xfrm flipH="1" flipV="1">
            <a:off x="3022256" y="3714371"/>
            <a:ext cx="880607" cy="2461086"/>
          </a:xfrm>
          <a:prstGeom prst="straightConnector1">
            <a:avLst/>
          </a:prstGeom>
          <a:ln w="12700">
            <a:solidFill>
              <a:srgbClr val="7030A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3433073" y="4381142"/>
            <a:ext cx="1088398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050" b="1" dirty="0" smtClean="0">
                <a:solidFill>
                  <a:srgbClr val="7030A0"/>
                </a:solidFill>
              </a:rPr>
              <a:t>IPsec</a:t>
            </a:r>
            <a:r>
              <a:rPr lang="en-US" sz="900" b="1" dirty="0" smtClean="0"/>
              <a:t>[PBX-Link+]</a:t>
            </a:r>
            <a:endParaRPr lang="en-US" sz="900" dirty="0" smtClean="0"/>
          </a:p>
        </p:txBody>
      </p:sp>
      <p:sp>
        <p:nvSpPr>
          <p:cNvPr id="160" name="Rectangle 159"/>
          <p:cNvSpPr/>
          <p:nvPr/>
        </p:nvSpPr>
        <p:spPr bwMode="auto">
          <a:xfrm>
            <a:off x="2229927" y="3639379"/>
            <a:ext cx="953848" cy="45478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5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713" y="5148674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" name="TextBox 222"/>
          <p:cNvSpPr txBox="1"/>
          <p:nvPr/>
        </p:nvSpPr>
        <p:spPr>
          <a:xfrm>
            <a:off x="6499843" y="4580494"/>
            <a:ext cx="432891" cy="2710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err="1" smtClean="0">
                <a:solidFill>
                  <a:schemeClr val="bg2">
                    <a:lumMod val="90000"/>
                  </a:schemeClr>
                </a:solidFill>
              </a:rPr>
              <a:t>Mgmt</a:t>
            </a:r>
            <a:endParaRPr lang="en-US" sz="800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IF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912699" y="4884601"/>
            <a:ext cx="555751" cy="2710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Sec. </a:t>
            </a:r>
            <a:r>
              <a:rPr lang="en-US" sz="800" dirty="0" smtClean="0">
                <a:solidFill>
                  <a:schemeClr val="bg2">
                    <a:lumMod val="90000"/>
                  </a:schemeClr>
                </a:solidFill>
              </a:rPr>
              <a:t>Mod. IF</a:t>
            </a:r>
            <a:endParaRPr lang="en-US" sz="800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122207" y="2957136"/>
            <a:ext cx="1211290" cy="45478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Management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Network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GW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902863" y="5948065"/>
            <a:ext cx="1430633" cy="454784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Enterprise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Network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GW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451"/>
            <a:ext cx="8991600" cy="2198105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400" dirty="0" smtClean="0"/>
              <a:t>ADA </a:t>
            </a:r>
            <a:r>
              <a:rPr lang="en-US" sz="1400" dirty="0" smtClean="0"/>
              <a:t>provides secure </a:t>
            </a:r>
            <a:r>
              <a:rPr lang="en-US" sz="1400" dirty="0" err="1" smtClean="0"/>
              <a:t>signalling</a:t>
            </a:r>
            <a:r>
              <a:rPr lang="en-US" sz="1400" dirty="0" smtClean="0"/>
              <a:t> in the following manner: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SIP &amp; HTTP </a:t>
            </a:r>
            <a:r>
              <a:rPr lang="en-US" sz="1200" dirty="0" err="1" smtClean="0"/>
              <a:t>signalling</a:t>
            </a:r>
            <a:r>
              <a:rPr lang="en-US" sz="1200" dirty="0" smtClean="0"/>
              <a:t> (towards SM) is protected by TLS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UNISTIM </a:t>
            </a:r>
            <a:r>
              <a:rPr lang="en-US" sz="1200" dirty="0" err="1" smtClean="0"/>
              <a:t>signalling</a:t>
            </a:r>
            <a:r>
              <a:rPr lang="en-US" sz="1200" dirty="0" smtClean="0"/>
              <a:t> (towards UNISTIM endpoints) is protected by DTLS</a:t>
            </a:r>
          </a:p>
          <a:p>
            <a:pPr lvl="1">
              <a:spcBef>
                <a:spcPts val="400"/>
              </a:spcBef>
            </a:pPr>
            <a:r>
              <a:rPr lang="en-US" sz="1200" dirty="0" smtClean="0"/>
              <a:t>TDM-set </a:t>
            </a:r>
            <a:r>
              <a:rPr lang="en-US" sz="1200" dirty="0" err="1" smtClean="0"/>
              <a:t>signalling</a:t>
            </a:r>
            <a:r>
              <a:rPr lang="en-US" sz="1200" dirty="0" smtClean="0"/>
              <a:t> (PBX-Link… - towards MGC) is protected by IPsec in the transport mode</a:t>
            </a:r>
          </a:p>
          <a:p>
            <a:pPr>
              <a:spcBef>
                <a:spcPts val="400"/>
              </a:spcBef>
            </a:pPr>
            <a:r>
              <a:rPr lang="en-US" sz="1400" dirty="0" smtClean="0"/>
              <a:t>Breeze platform provides support for TLS, but (as of Breeze 3.3) does not support DTLS and IPsec</a:t>
            </a:r>
          </a:p>
          <a:p>
            <a:pPr>
              <a:spcBef>
                <a:spcPts val="40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ADA </a:t>
            </a:r>
            <a:r>
              <a:rPr lang="en-US" sz="1400" dirty="0" smtClean="0">
                <a:solidFill>
                  <a:srgbClr val="FF0000"/>
                </a:solidFill>
              </a:rPr>
              <a:t>implementation has to provide support for IPsec and DTLS</a:t>
            </a:r>
            <a:endParaRPr lang="en-US" sz="1400" dirty="0">
              <a:solidFill>
                <a:srgbClr val="FF0000"/>
              </a:solidFill>
            </a:endParaRPr>
          </a:p>
          <a:p>
            <a:pPr>
              <a:spcBef>
                <a:spcPts val="400"/>
              </a:spcBef>
            </a:pPr>
            <a:r>
              <a:rPr lang="en-US" sz="1400" dirty="0" smtClean="0"/>
              <a:t>In addition, customers may optionally deploy SBCs and VPN GW boxes to additionally streamline and control flow of </a:t>
            </a:r>
            <a:r>
              <a:rPr lang="en-US" sz="1400" dirty="0" err="1" smtClean="0"/>
              <a:t>signalling</a:t>
            </a:r>
            <a:endParaRPr lang="en-US" sz="1400" dirty="0" smtClean="0"/>
          </a:p>
          <a:p>
            <a:pPr lvl="1">
              <a:spcBef>
                <a:spcPts val="400"/>
              </a:spcBef>
            </a:pPr>
            <a:r>
              <a:rPr lang="en-US" sz="1050" dirty="0" smtClean="0"/>
              <a:t>Typical SBC implementation to expect is the Avaya SBC for Enterprise (ASBCE)</a:t>
            </a:r>
          </a:p>
          <a:p>
            <a:pPr lvl="1">
              <a:spcBef>
                <a:spcPts val="400"/>
              </a:spcBef>
            </a:pPr>
            <a:r>
              <a:rPr lang="en-US" sz="1050" dirty="0" smtClean="0"/>
              <a:t>We should expect usage of many brands of VPN GWs, including </a:t>
            </a:r>
            <a:r>
              <a:rPr lang="en-US" sz="1050" dirty="0"/>
              <a:t>Avaya ASR-2330 and VSU-10000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203807" y="5080148"/>
            <a:ext cx="1312930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DTLS[UNISTIM]</a:t>
            </a:r>
            <a:endParaRPr lang="en-US" sz="900" dirty="0" smtClean="0"/>
          </a:p>
        </p:txBody>
      </p:sp>
      <p:sp>
        <p:nvSpPr>
          <p:cNvPr id="303" name="Rectangle 302"/>
          <p:cNvSpPr/>
          <p:nvPr/>
        </p:nvSpPr>
        <p:spPr>
          <a:xfrm>
            <a:off x="3015474" y="5408942"/>
            <a:ext cx="241264" cy="135828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315" name="TextBox 314"/>
          <p:cNvSpPr txBox="1"/>
          <p:nvPr/>
        </p:nvSpPr>
        <p:spPr>
          <a:xfrm>
            <a:off x="6032440" y="5434626"/>
            <a:ext cx="819405" cy="1693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PBX-Link</a:t>
            </a:r>
            <a:r>
              <a:rPr lang="en-US" sz="900" b="1" dirty="0" smtClean="0"/>
              <a:t>+</a:t>
            </a:r>
          </a:p>
          <a:p>
            <a:pPr algn="ctr">
              <a:lnSpc>
                <a:spcPct val="90000"/>
              </a:lnSpc>
            </a:pPr>
            <a:endParaRPr lang="en-US" sz="900" dirty="0" smtClean="0"/>
          </a:p>
        </p:txBody>
      </p:sp>
      <p:sp>
        <p:nvSpPr>
          <p:cNvPr id="322" name="Rectangle 321"/>
          <p:cNvSpPr/>
          <p:nvPr/>
        </p:nvSpPr>
        <p:spPr>
          <a:xfrm>
            <a:off x="4727852" y="2805546"/>
            <a:ext cx="3273147" cy="378367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58" name="TextBox 57"/>
          <p:cNvSpPr txBox="1"/>
          <p:nvPr/>
        </p:nvSpPr>
        <p:spPr>
          <a:xfrm>
            <a:off x="6921191" y="2868243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Breeze DC</a:t>
            </a:r>
            <a:endParaRPr lang="en-US" sz="1200" dirty="0" smtClean="0"/>
          </a:p>
        </p:txBody>
      </p:sp>
      <p:sp>
        <p:nvSpPr>
          <p:cNvPr id="71" name="Oval 70"/>
          <p:cNvSpPr/>
          <p:nvPr/>
        </p:nvSpPr>
        <p:spPr>
          <a:xfrm rot="16200000">
            <a:off x="2920547" y="3824669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47" name="Oval 46"/>
          <p:cNvSpPr/>
          <p:nvPr/>
        </p:nvSpPr>
        <p:spPr>
          <a:xfrm>
            <a:off x="7322143" y="5123188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49" name="Oval 48"/>
          <p:cNvSpPr/>
          <p:nvPr/>
        </p:nvSpPr>
        <p:spPr>
          <a:xfrm>
            <a:off x="6596872" y="5123188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50" name="Oval 49"/>
          <p:cNvSpPr/>
          <p:nvPr/>
        </p:nvSpPr>
        <p:spPr>
          <a:xfrm rot="16200000">
            <a:off x="2020135" y="5373007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56" name="Oval 55"/>
          <p:cNvSpPr/>
          <p:nvPr/>
        </p:nvSpPr>
        <p:spPr>
          <a:xfrm>
            <a:off x="6962319" y="5058038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  <p:sp>
        <p:nvSpPr>
          <p:cNvPr id="59" name="Oval 58"/>
          <p:cNvSpPr/>
          <p:nvPr/>
        </p:nvSpPr>
        <p:spPr>
          <a:xfrm rot="16200000">
            <a:off x="2179481" y="6098658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54046" y="5316825"/>
            <a:ext cx="605972" cy="27964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HTTP v</a:t>
            </a:r>
            <a:endParaRPr lang="en-US" sz="900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400744" y="5408942"/>
            <a:ext cx="819405" cy="23741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UNISTIM</a:t>
            </a:r>
            <a:endParaRPr lang="en-US" sz="900" b="1" dirty="0" smtClean="0"/>
          </a:p>
        </p:txBody>
      </p:sp>
    </p:spTree>
    <p:extLst>
      <p:ext uri="{BB962C8B-B14F-4D97-AF65-F5344CB8AC3E}">
        <p14:creationId xmlns:p14="http://schemas.microsoft.com/office/powerpoint/2010/main" val="2152917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"/>
          <p:cNvSpPr>
            <a:spLocks noChangeAspect="1" noEditPoints="1" noChangeArrowheads="1"/>
          </p:cNvSpPr>
          <p:nvPr/>
        </p:nvSpPr>
        <p:spPr bwMode="auto">
          <a:xfrm>
            <a:off x="1058292" y="495946"/>
            <a:ext cx="7909762" cy="5372129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65" name="Cloud"/>
          <p:cNvSpPr>
            <a:spLocks noChangeAspect="1" noEditPoints="1" noChangeArrowheads="1"/>
          </p:cNvSpPr>
          <p:nvPr/>
        </p:nvSpPr>
        <p:spPr bwMode="auto">
          <a:xfrm>
            <a:off x="2910484" y="1667358"/>
            <a:ext cx="929220" cy="1283704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r"/>
            <a:r>
              <a:rPr lang="en-CA" sz="12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Mgmt</a:t>
            </a:r>
            <a:r>
              <a:rPr lang="en-CA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VLAN</a:t>
            </a:r>
          </a:p>
          <a:p>
            <a:pPr algn="ctr"/>
            <a:endParaRPr lang="en-CA" sz="1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96"/>
            <a:ext cx="9075987" cy="959031"/>
          </a:xfrm>
          <a:effectLst/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Avaya Aura® and </a:t>
            </a:r>
            <a:r>
              <a:rPr lang="en-US" sz="2400" dirty="0" smtClean="0">
                <a:solidFill>
                  <a:schemeClr val="bg1"/>
                </a:solidFill>
              </a:rPr>
              <a:t>ADA </a:t>
            </a:r>
            <a:r>
              <a:rPr lang="en-US" sz="2400" dirty="0" smtClean="0">
                <a:solidFill>
                  <a:schemeClr val="bg1"/>
                </a:solidFill>
              </a:rPr>
              <a:t>on Premises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US" sz="2400" dirty="0"/>
          </a:p>
        </p:txBody>
      </p:sp>
      <p:grpSp>
        <p:nvGrpSpPr>
          <p:cNvPr id="53" name="Group 55"/>
          <p:cNvGrpSpPr/>
          <p:nvPr/>
        </p:nvGrpSpPr>
        <p:grpSpPr>
          <a:xfrm rot="10800000">
            <a:off x="5562718" y="1152300"/>
            <a:ext cx="990294" cy="595261"/>
            <a:chOff x="4650420" y="4028319"/>
            <a:chExt cx="861748" cy="786496"/>
          </a:xfrm>
          <a:effectLst/>
        </p:grpSpPr>
        <p:sp>
          <p:nvSpPr>
            <p:cNvPr id="54" name="Isosceles Triangle 53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rot="10800000">
              <a:off x="4650420" y="402831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CM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2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804" y="4561715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Arrow Connector 92"/>
          <p:cNvCxnSpPr>
            <a:endCxn id="92" idx="3"/>
          </p:cNvCxnSpPr>
          <p:nvPr/>
        </p:nvCxnSpPr>
        <p:spPr>
          <a:xfrm flipH="1">
            <a:off x="2994179" y="4886462"/>
            <a:ext cx="585812" cy="3866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49134" y="4760941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TDM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942244" y="4930786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4564554" y="1413376"/>
            <a:ext cx="1135691" cy="189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32301" y="1069135"/>
            <a:ext cx="1495374" cy="6686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CM Administration: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5001: SIP Line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5002: SIP Line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67816" y="2365444"/>
            <a:ext cx="1521602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Customer Premises</a:t>
            </a:r>
            <a:endParaRPr lang="en-US" sz="1200" dirty="0" smtClean="0"/>
          </a:p>
        </p:txBody>
      </p:sp>
      <p:pic>
        <p:nvPicPr>
          <p:cNvPr id="9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42" y="4785602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7441868" y="5093577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UNISTIM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5002</a:t>
            </a:r>
          </a:p>
        </p:txBody>
      </p:sp>
      <p:grpSp>
        <p:nvGrpSpPr>
          <p:cNvPr id="63" name="Group 55"/>
          <p:cNvGrpSpPr/>
          <p:nvPr/>
        </p:nvGrpSpPr>
        <p:grpSpPr>
          <a:xfrm rot="10800000">
            <a:off x="3839700" y="2333451"/>
            <a:ext cx="1799361" cy="1151762"/>
            <a:chOff x="4670768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66" name="Isosceles Triangle 65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/>
            </a:p>
          </p:txBody>
        </p:sp>
        <p:sp>
          <p:nvSpPr>
            <p:cNvPr id="67" name="Rectangle 66"/>
            <p:cNvSpPr/>
            <p:nvPr/>
          </p:nvSpPr>
          <p:spPr bwMode="auto">
            <a:xfrm rot="10800000">
              <a:off x="4670768" y="4048289"/>
              <a:ext cx="861748" cy="786496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/>
                <a:t>Breeze Cluster</a:t>
              </a:r>
              <a:endParaRPr lang="en-US" sz="1000" b="1" dirty="0"/>
            </a:p>
          </p:txBody>
        </p:sp>
      </p:grpSp>
      <p:grpSp>
        <p:nvGrpSpPr>
          <p:cNvPr id="50" name="Group 55"/>
          <p:cNvGrpSpPr/>
          <p:nvPr/>
        </p:nvGrpSpPr>
        <p:grpSpPr>
          <a:xfrm rot="10800000">
            <a:off x="4250997" y="2584701"/>
            <a:ext cx="656405" cy="357716"/>
            <a:chOff x="4650420" y="4048289"/>
            <a:chExt cx="861748" cy="786496"/>
          </a:xfrm>
          <a:effectLst/>
        </p:grpSpPr>
        <p:sp>
          <p:nvSpPr>
            <p:cNvPr id="51" name="Isosceles Triangle 50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0000CC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ADA</a:t>
              </a:r>
              <a:endParaRPr lang="en-US" sz="11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74" name="Straight Arrow Connector 29"/>
          <p:cNvCxnSpPr>
            <a:stCxn id="52" idx="0"/>
            <a:endCxn id="81" idx="2"/>
          </p:cNvCxnSpPr>
          <p:nvPr/>
        </p:nvCxnSpPr>
        <p:spPr>
          <a:xfrm flipH="1" flipV="1">
            <a:off x="4577677" y="1592279"/>
            <a:ext cx="1523" cy="992422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580572" y="3516255"/>
            <a:ext cx="881222" cy="3812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TCP</a:t>
            </a:r>
            <a:r>
              <a:rPr lang="en-US" sz="900" dirty="0" smtClean="0"/>
              <a:t>: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ACP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X11-SSD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65545" y="1876212"/>
            <a:ext cx="1325832" cy="36779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New HW</a:t>
            </a:r>
            <a:br>
              <a:rPr lang="en-US" sz="1000" b="1" dirty="0" smtClean="0"/>
            </a:br>
            <a:r>
              <a:rPr lang="en-US" sz="1000" b="1" dirty="0" smtClean="0"/>
              <a:t>Component</a:t>
            </a:r>
            <a:endParaRPr lang="en-US" sz="1000" b="1" dirty="0"/>
          </a:p>
        </p:txBody>
      </p:sp>
      <p:sp>
        <p:nvSpPr>
          <p:cNvPr id="104" name="Rectangle 103"/>
          <p:cNvSpPr/>
          <p:nvPr/>
        </p:nvSpPr>
        <p:spPr>
          <a:xfrm>
            <a:off x="178368" y="1477711"/>
            <a:ext cx="1325832" cy="3577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Existing HW Component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16851" y="3565074"/>
            <a:ext cx="1283394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PBX-Link over IPsec</a:t>
            </a:r>
            <a:endParaRPr lang="en-US" sz="900" dirty="0" smtClean="0"/>
          </a:p>
        </p:txBody>
      </p:sp>
      <p:sp>
        <p:nvSpPr>
          <p:cNvPr id="81" name="Rectangle 80"/>
          <p:cNvSpPr/>
          <p:nvPr/>
        </p:nvSpPr>
        <p:spPr bwMode="auto">
          <a:xfrm>
            <a:off x="4291986" y="1303206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106" name="Straight Arrow Connector 29"/>
          <p:cNvCxnSpPr>
            <a:stCxn id="55" idx="1"/>
            <a:endCxn id="81" idx="3"/>
          </p:cNvCxnSpPr>
          <p:nvPr/>
        </p:nvCxnSpPr>
        <p:spPr>
          <a:xfrm flipH="1" flipV="1">
            <a:off x="4863368" y="1447743"/>
            <a:ext cx="699350" cy="2188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173507" y="2015677"/>
            <a:ext cx="1135691" cy="189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 over TLS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645304" y="3916327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720667" y="4016771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80"/>
          <p:cNvCxnSpPr>
            <a:stCxn id="73" idx="4"/>
            <a:endCxn id="90" idx="0"/>
          </p:cNvCxnSpPr>
          <p:nvPr/>
        </p:nvCxnSpPr>
        <p:spPr>
          <a:xfrm rot="16200000" flipH="1">
            <a:off x="3871886" y="3410195"/>
            <a:ext cx="1097860" cy="115292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 bwMode="auto">
          <a:xfrm>
            <a:off x="2994179" y="1121604"/>
            <a:ext cx="615950" cy="4706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96" name="Straight Arrow Connector 29"/>
          <p:cNvCxnSpPr>
            <a:stCxn id="52" idx="1"/>
            <a:endCxn id="64" idx="2"/>
          </p:cNvCxnSpPr>
          <p:nvPr/>
        </p:nvCxnSpPr>
        <p:spPr>
          <a:xfrm rot="10800000">
            <a:off x="3302155" y="1592279"/>
            <a:ext cx="948843" cy="1171280"/>
          </a:xfrm>
          <a:prstGeom prst="bentConnector2">
            <a:avLst/>
          </a:prstGeom>
          <a:ln w="12700">
            <a:solidFill>
              <a:srgbClr val="002060"/>
            </a:solidFill>
            <a:prstDash val="dash"/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29"/>
          <p:cNvCxnSpPr>
            <a:stCxn id="91" idx="0"/>
            <a:endCxn id="75" idx="4"/>
          </p:cNvCxnSpPr>
          <p:nvPr/>
        </p:nvCxnSpPr>
        <p:spPr>
          <a:xfrm rot="16200000" flipV="1">
            <a:off x="5046313" y="2703298"/>
            <a:ext cx="1853773" cy="2310836"/>
          </a:xfrm>
          <a:prstGeom prst="bentConnector3">
            <a:avLst>
              <a:gd name="adj1" fmla="val 90130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535507" y="3420022"/>
            <a:ext cx="1249263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 over DTLS</a:t>
            </a:r>
            <a:endParaRPr lang="en-US" sz="9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401911" y="2745861"/>
            <a:ext cx="161580" cy="197516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97" name="Rectangle 96"/>
          <p:cNvSpPr/>
          <p:nvPr/>
        </p:nvSpPr>
        <p:spPr>
          <a:xfrm>
            <a:off x="4584186" y="2744901"/>
            <a:ext cx="161580" cy="197516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21" name="Oval 20"/>
          <p:cNvSpPr/>
          <p:nvPr/>
        </p:nvSpPr>
        <p:spPr>
          <a:xfrm>
            <a:off x="4265967" y="4032810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73" name="Oval 72"/>
          <p:cNvSpPr/>
          <p:nvPr/>
        </p:nvSpPr>
        <p:spPr>
          <a:xfrm>
            <a:off x="4153943" y="2834708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75" name="Oval 74"/>
          <p:cNvSpPr/>
          <p:nvPr/>
        </p:nvSpPr>
        <p:spPr>
          <a:xfrm>
            <a:off x="4608554" y="2847626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77" name="Oval 76"/>
          <p:cNvSpPr/>
          <p:nvPr/>
        </p:nvSpPr>
        <p:spPr>
          <a:xfrm>
            <a:off x="6951594" y="4800127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78" name="Oval 77"/>
          <p:cNvSpPr/>
          <p:nvPr/>
        </p:nvSpPr>
        <p:spPr>
          <a:xfrm>
            <a:off x="4350639" y="1511892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  <p:sp>
        <p:nvSpPr>
          <p:cNvPr id="79" name="Oval 78"/>
          <p:cNvSpPr/>
          <p:nvPr/>
        </p:nvSpPr>
        <p:spPr>
          <a:xfrm>
            <a:off x="4378079" y="2590701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67260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"/>
          <p:cNvSpPr>
            <a:spLocks noChangeAspect="1" noEditPoints="1" noChangeArrowheads="1"/>
          </p:cNvSpPr>
          <p:nvPr/>
        </p:nvSpPr>
        <p:spPr bwMode="auto">
          <a:xfrm>
            <a:off x="1077444" y="2360210"/>
            <a:ext cx="7909762" cy="3713411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75" name="Cloud"/>
          <p:cNvSpPr>
            <a:spLocks noChangeAspect="1" noEditPoints="1" noChangeArrowheads="1"/>
          </p:cNvSpPr>
          <p:nvPr/>
        </p:nvSpPr>
        <p:spPr bwMode="auto">
          <a:xfrm>
            <a:off x="2075129" y="1194235"/>
            <a:ext cx="6648441" cy="930252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992"/>
            <a:ext cx="9075987" cy="959031"/>
          </a:xfrm>
          <a:effectLst/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Avaya Aura® in Cloud – </a:t>
            </a:r>
            <a:r>
              <a:rPr lang="en-US" sz="2400" dirty="0" smtClean="0">
                <a:solidFill>
                  <a:schemeClr val="bg1"/>
                </a:solidFill>
              </a:rPr>
              <a:t>ADA </a:t>
            </a:r>
            <a:r>
              <a:rPr lang="en-US" sz="2400" dirty="0" smtClean="0">
                <a:solidFill>
                  <a:schemeClr val="bg1"/>
                </a:solidFill>
              </a:rPr>
              <a:t>on Premises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200" b="1" dirty="0"/>
              <a:t>Same Breeze Software – Different </a:t>
            </a:r>
            <a:r>
              <a:rPr lang="en-US" sz="1200" b="1" dirty="0" smtClean="0"/>
              <a:t>Deployment</a:t>
            </a:r>
            <a:br>
              <a:rPr lang="en-US" sz="1200" b="1" dirty="0" smtClean="0"/>
            </a:br>
            <a:r>
              <a:rPr lang="en-US" sz="1050" b="1" dirty="0"/>
              <a:t/>
            </a:r>
            <a:br>
              <a:rPr lang="en-US" sz="1050" b="1" dirty="0"/>
            </a:br>
            <a:r>
              <a:rPr lang="en-US" sz="1050" b="1" dirty="0" smtClean="0"/>
              <a:t/>
            </a:r>
            <a:br>
              <a:rPr lang="en-US" sz="1050" b="1" dirty="0" smtClean="0"/>
            </a:br>
            <a:endParaRPr lang="en-US" sz="1200" dirty="0"/>
          </a:p>
        </p:txBody>
      </p:sp>
      <p:grpSp>
        <p:nvGrpSpPr>
          <p:cNvPr id="53" name="Group 55"/>
          <p:cNvGrpSpPr/>
          <p:nvPr/>
        </p:nvGrpSpPr>
        <p:grpSpPr>
          <a:xfrm rot="10800000">
            <a:off x="5636113" y="1357846"/>
            <a:ext cx="990294" cy="595261"/>
            <a:chOff x="4650420" y="4028319"/>
            <a:chExt cx="861748" cy="786496"/>
          </a:xfrm>
          <a:effectLst/>
        </p:grpSpPr>
        <p:sp>
          <p:nvSpPr>
            <p:cNvPr id="54" name="Isosceles Triangle 53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rot="10800000">
              <a:off x="4650420" y="402831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CM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2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56" y="4767261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Arrow Connector 92"/>
          <p:cNvCxnSpPr>
            <a:endCxn id="92" idx="3"/>
          </p:cNvCxnSpPr>
          <p:nvPr/>
        </p:nvCxnSpPr>
        <p:spPr>
          <a:xfrm flipH="1">
            <a:off x="3013331" y="5092008"/>
            <a:ext cx="705368" cy="3866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68286" y="4966487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TDM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961396" y="5136332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4618252" y="1558779"/>
            <a:ext cx="1135691" cy="189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1453" y="1274681"/>
            <a:ext cx="1495374" cy="6686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CM Administration: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5001: SIP Line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5002: SIP Line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131259" y="2570990"/>
            <a:ext cx="2090592" cy="4095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Customer Premises </a:t>
            </a:r>
            <a:endParaRPr lang="en-US" sz="1200" dirty="0" smtClean="0"/>
          </a:p>
        </p:txBody>
      </p:sp>
      <p:pic>
        <p:nvPicPr>
          <p:cNvPr id="9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94" y="4991148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6153987" y="4964888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UNISTIM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5002</a:t>
            </a:r>
          </a:p>
        </p:txBody>
      </p:sp>
      <p:grpSp>
        <p:nvGrpSpPr>
          <p:cNvPr id="63" name="Group 55"/>
          <p:cNvGrpSpPr/>
          <p:nvPr/>
        </p:nvGrpSpPr>
        <p:grpSpPr>
          <a:xfrm rot="10800000">
            <a:off x="3858854" y="2678476"/>
            <a:ext cx="1799361" cy="1020031"/>
            <a:chOff x="4670768" y="4048289"/>
            <a:chExt cx="861748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66" name="Isosceles Triangle 65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/>
            </a:p>
          </p:txBody>
        </p:sp>
        <p:sp>
          <p:nvSpPr>
            <p:cNvPr id="67" name="Rectangle 66"/>
            <p:cNvSpPr/>
            <p:nvPr/>
          </p:nvSpPr>
          <p:spPr bwMode="auto">
            <a:xfrm rot="10800000">
              <a:off x="4670768" y="4048289"/>
              <a:ext cx="861748" cy="786496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t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/>
                <a:t>Breeze Cluster</a:t>
              </a:r>
              <a:endParaRPr lang="en-US" sz="1000" b="1" dirty="0"/>
            </a:p>
          </p:txBody>
        </p:sp>
      </p:grpSp>
      <p:grpSp>
        <p:nvGrpSpPr>
          <p:cNvPr id="50" name="Group 55"/>
          <p:cNvGrpSpPr/>
          <p:nvPr/>
        </p:nvGrpSpPr>
        <p:grpSpPr>
          <a:xfrm rot="10800000">
            <a:off x="4401882" y="2844490"/>
            <a:ext cx="656405" cy="357716"/>
            <a:chOff x="4650420" y="4048289"/>
            <a:chExt cx="861748" cy="786496"/>
          </a:xfrm>
          <a:effectLst/>
        </p:grpSpPr>
        <p:sp>
          <p:nvSpPr>
            <p:cNvPr id="51" name="Isosceles Triangle 50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0000CC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ADA</a:t>
              </a:r>
              <a:endParaRPr lang="en-US" sz="11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74" name="Straight Arrow Connector 29"/>
          <p:cNvCxnSpPr>
            <a:stCxn id="52" idx="0"/>
            <a:endCxn id="84" idx="2"/>
          </p:cNvCxnSpPr>
          <p:nvPr/>
        </p:nvCxnSpPr>
        <p:spPr>
          <a:xfrm flipH="1" flipV="1">
            <a:off x="4727988" y="2179564"/>
            <a:ext cx="2097" cy="664926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91238" y="3551323"/>
            <a:ext cx="881222" cy="3812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TCP</a:t>
            </a:r>
            <a:r>
              <a:rPr lang="en-US" sz="900" dirty="0" smtClean="0"/>
              <a:t>: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ACP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X11-SSD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329631" y="2399207"/>
            <a:ext cx="1325832" cy="36779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New HW</a:t>
            </a:r>
            <a:br>
              <a:rPr lang="en-US" sz="1000" b="1" dirty="0" smtClean="0"/>
            </a:br>
            <a:r>
              <a:rPr lang="en-US" sz="1000" b="1" dirty="0" smtClean="0"/>
              <a:t>Component</a:t>
            </a:r>
            <a:endParaRPr lang="en-US" sz="1000" b="1" dirty="0"/>
          </a:p>
        </p:txBody>
      </p:sp>
      <p:sp>
        <p:nvSpPr>
          <p:cNvPr id="104" name="Rectangle 103"/>
          <p:cNvSpPr/>
          <p:nvPr/>
        </p:nvSpPr>
        <p:spPr>
          <a:xfrm>
            <a:off x="342454" y="2000706"/>
            <a:ext cx="1325832" cy="3577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Existing HW Component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98141" y="3741953"/>
            <a:ext cx="1267967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PBX-Link over IPsec</a:t>
            </a:r>
            <a:endParaRPr lang="en-US" sz="900" dirty="0" smtClean="0"/>
          </a:p>
        </p:txBody>
      </p:sp>
      <p:sp>
        <p:nvSpPr>
          <p:cNvPr id="81" name="Rectangle 80"/>
          <p:cNvSpPr/>
          <p:nvPr/>
        </p:nvSpPr>
        <p:spPr bwMode="auto">
          <a:xfrm>
            <a:off x="4441796" y="1308296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442297" y="1890491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 smtClean="0">
                <a:solidFill>
                  <a:schemeClr val="bg1"/>
                </a:solidFill>
              </a:rPr>
              <a:t>ASBCE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cxnSp>
        <p:nvCxnSpPr>
          <p:cNvPr id="105" name="Straight Arrow Connector 29"/>
          <p:cNvCxnSpPr>
            <a:stCxn id="84" idx="0"/>
            <a:endCxn id="81" idx="2"/>
          </p:cNvCxnSpPr>
          <p:nvPr/>
        </p:nvCxnSpPr>
        <p:spPr>
          <a:xfrm flipH="1" flipV="1">
            <a:off x="4727487" y="1597369"/>
            <a:ext cx="501" cy="293122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29"/>
          <p:cNvCxnSpPr>
            <a:stCxn id="55" idx="1"/>
            <a:endCxn id="81" idx="3"/>
          </p:cNvCxnSpPr>
          <p:nvPr/>
        </p:nvCxnSpPr>
        <p:spPr>
          <a:xfrm flipH="1" flipV="1">
            <a:off x="5013178" y="1452833"/>
            <a:ext cx="622935" cy="202644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033693" y="2282621"/>
            <a:ext cx="1135691" cy="1893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 over TLS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718699" y="3974642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3801811" y="4075086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80"/>
          <p:cNvCxnSpPr>
            <a:stCxn id="65" idx="4"/>
            <a:endCxn id="90" idx="0"/>
          </p:cNvCxnSpPr>
          <p:nvPr/>
        </p:nvCxnSpPr>
        <p:spPr>
          <a:xfrm rot="16200000" flipH="1">
            <a:off x="4086493" y="3601972"/>
            <a:ext cx="886595" cy="59631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 bwMode="auto">
          <a:xfrm>
            <a:off x="3013331" y="1327150"/>
            <a:ext cx="615950" cy="4706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004032" y="1834982"/>
            <a:ext cx="602003" cy="27865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Cloud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VPN GW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3371099" y="2895273"/>
            <a:ext cx="834162" cy="27865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Customer VPN</a:t>
            </a:r>
            <a:r>
              <a:rPr lang="en-US" sz="1000" b="1" dirty="0"/>
              <a:t> </a:t>
            </a:r>
            <a:r>
              <a:rPr lang="en-US" sz="1000" b="1" dirty="0" smtClean="0"/>
              <a:t>GW</a:t>
            </a:r>
          </a:p>
        </p:txBody>
      </p:sp>
      <p:cxnSp>
        <p:nvCxnSpPr>
          <p:cNvPr id="96" name="Straight Arrow Connector 29"/>
          <p:cNvCxnSpPr>
            <a:stCxn id="52" idx="1"/>
            <a:endCxn id="64" idx="2"/>
          </p:cNvCxnSpPr>
          <p:nvPr/>
        </p:nvCxnSpPr>
        <p:spPr>
          <a:xfrm rot="10800000">
            <a:off x="3321306" y="1797826"/>
            <a:ext cx="1080576" cy="1225523"/>
          </a:xfrm>
          <a:prstGeom prst="bentConnector2">
            <a:avLst/>
          </a:prstGeom>
          <a:ln w="12700">
            <a:solidFill>
              <a:srgbClr val="002060"/>
            </a:solidFill>
            <a:prstDash val="dash"/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29"/>
          <p:cNvCxnSpPr>
            <a:stCxn id="91" idx="0"/>
            <a:endCxn id="73" idx="4"/>
          </p:cNvCxnSpPr>
          <p:nvPr/>
        </p:nvCxnSpPr>
        <p:spPr>
          <a:xfrm rot="16200000" flipV="1">
            <a:off x="5153122" y="2996501"/>
            <a:ext cx="1788942" cy="2200352"/>
          </a:xfrm>
          <a:prstGeom prst="bentConnector3">
            <a:avLst>
              <a:gd name="adj1" fmla="val 89418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562409" y="3625568"/>
            <a:ext cx="1295757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 over DTLS</a:t>
            </a:r>
            <a:endParaRPr lang="en-US" sz="900" dirty="0" smtClean="0"/>
          </a:p>
        </p:txBody>
      </p:sp>
      <p:sp>
        <p:nvSpPr>
          <p:cNvPr id="111" name="Oval 110"/>
          <p:cNvSpPr/>
          <p:nvPr/>
        </p:nvSpPr>
        <p:spPr>
          <a:xfrm>
            <a:off x="4342274" y="4096676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4723475" y="2980516"/>
            <a:ext cx="161580" cy="197516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115" name="Rectangle 114"/>
          <p:cNvSpPr/>
          <p:nvPr/>
        </p:nvSpPr>
        <p:spPr>
          <a:xfrm>
            <a:off x="4537461" y="2980516"/>
            <a:ext cx="161580" cy="197516"/>
          </a:xfrm>
          <a:prstGeom prst="rect">
            <a:avLst/>
          </a:prstGeom>
          <a:noFill/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mtClean="0"/>
          </a:p>
        </p:txBody>
      </p:sp>
      <p:sp>
        <p:nvSpPr>
          <p:cNvPr id="123" name="TextBox 122"/>
          <p:cNvSpPr txBox="1"/>
          <p:nvPr/>
        </p:nvSpPr>
        <p:spPr>
          <a:xfrm>
            <a:off x="263844" y="6067159"/>
            <a:ext cx="8329966" cy="572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Avaya Aura® 7.1 Cloud VPN solution is reused here for management operations</a:t>
            </a:r>
          </a:p>
        </p:txBody>
      </p:sp>
      <p:sp>
        <p:nvSpPr>
          <p:cNvPr id="65" name="Oval 64"/>
          <p:cNvSpPr/>
          <p:nvPr/>
        </p:nvSpPr>
        <p:spPr>
          <a:xfrm>
            <a:off x="4290748" y="3104288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73" name="Oval 72"/>
          <p:cNvSpPr/>
          <p:nvPr/>
        </p:nvSpPr>
        <p:spPr>
          <a:xfrm>
            <a:off x="4738190" y="3118003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76" name="Oval 75"/>
          <p:cNvSpPr/>
          <p:nvPr/>
        </p:nvSpPr>
        <p:spPr>
          <a:xfrm>
            <a:off x="6967328" y="5011932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78" name="Oval 77"/>
          <p:cNvSpPr/>
          <p:nvPr/>
        </p:nvSpPr>
        <p:spPr>
          <a:xfrm>
            <a:off x="4537461" y="2853171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  <p:sp>
        <p:nvSpPr>
          <p:cNvPr id="79" name="Oval 78"/>
          <p:cNvSpPr/>
          <p:nvPr/>
        </p:nvSpPr>
        <p:spPr>
          <a:xfrm>
            <a:off x="4512752" y="2102010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1882666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"/>
          <p:cNvSpPr>
            <a:spLocks noChangeAspect="1" noEditPoints="1" noChangeArrowheads="1"/>
          </p:cNvSpPr>
          <p:nvPr/>
        </p:nvSpPr>
        <p:spPr bwMode="auto">
          <a:xfrm>
            <a:off x="1090059" y="2205724"/>
            <a:ext cx="7909762" cy="3713411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75" name="Cloud"/>
          <p:cNvSpPr>
            <a:spLocks noChangeAspect="1" noEditPoints="1" noChangeArrowheads="1"/>
          </p:cNvSpPr>
          <p:nvPr/>
        </p:nvSpPr>
        <p:spPr bwMode="auto">
          <a:xfrm>
            <a:off x="2055977" y="1003745"/>
            <a:ext cx="6648441" cy="1060785"/>
          </a:xfrm>
          <a:custGeom>
            <a:avLst/>
            <a:gdLst>
              <a:gd name="T0" fmla="*/ 5934 w 21600"/>
              <a:gd name="T1" fmla="*/ 311944 h 21600"/>
              <a:gd name="T2" fmla="*/ 956469 w 21600"/>
              <a:gd name="T3" fmla="*/ 623224 h 21600"/>
              <a:gd name="T4" fmla="*/ 1911343 w 21600"/>
              <a:gd name="T5" fmla="*/ 311944 h 21600"/>
              <a:gd name="T6" fmla="*/ 956469 w 21600"/>
              <a:gd name="T7" fmla="*/ 356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  <a:p>
            <a:pPr algn="ctr"/>
            <a:endParaRPr lang="en-CA" sz="1200" b="1" dirty="0" smtClean="0">
              <a:solidFill>
                <a:srgbClr val="C00000"/>
              </a:solidFill>
            </a:endParaRPr>
          </a:p>
          <a:p>
            <a:pPr algn="ctr"/>
            <a:endParaRPr lang="en-CA" sz="1200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8487"/>
            <a:ext cx="9075987" cy="1167963"/>
          </a:xfrm>
          <a:effectLst/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Avaya Aura</a:t>
            </a:r>
            <a:r>
              <a:rPr lang="en-US" sz="2400" dirty="0" smtClean="0">
                <a:solidFill>
                  <a:schemeClr val="bg1"/>
                </a:solidFill>
              </a:rPr>
              <a:t>® and </a:t>
            </a:r>
            <a:r>
              <a:rPr lang="en-US" sz="2400" dirty="0" smtClean="0">
                <a:solidFill>
                  <a:schemeClr val="bg1"/>
                </a:solidFill>
              </a:rPr>
              <a:t>ADA </a:t>
            </a:r>
            <a:r>
              <a:rPr lang="en-US" sz="2400" dirty="0">
                <a:solidFill>
                  <a:schemeClr val="bg1"/>
                </a:solidFill>
              </a:rPr>
              <a:t>in </a:t>
            </a:r>
            <a:r>
              <a:rPr lang="en-US" sz="2400" dirty="0" smtClean="0">
                <a:solidFill>
                  <a:schemeClr val="bg1"/>
                </a:solidFill>
              </a:rPr>
              <a:t>Cloud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200" b="1" dirty="0" smtClean="0"/>
              <a:t>Same Breeze Software – Different Deployment</a:t>
            </a:r>
            <a:br>
              <a:rPr lang="en-US" sz="1200" b="1" dirty="0" smtClean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53" name="Group 55"/>
          <p:cNvGrpSpPr/>
          <p:nvPr/>
        </p:nvGrpSpPr>
        <p:grpSpPr>
          <a:xfrm rot="10800000">
            <a:off x="6616582" y="1058871"/>
            <a:ext cx="990294" cy="595261"/>
            <a:chOff x="4650420" y="4028319"/>
            <a:chExt cx="861748" cy="786496"/>
          </a:xfrm>
          <a:effectLst/>
        </p:grpSpPr>
        <p:sp>
          <p:nvSpPr>
            <p:cNvPr id="54" name="Isosceles Triangle 53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rot="10800000">
              <a:off x="4650420" y="402831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CM</a:t>
              </a:r>
              <a:endParaRPr lang="en-US" sz="12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2" name="Picture 1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87" y="4343344"/>
            <a:ext cx="714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Straight Arrow Connector 92"/>
          <p:cNvCxnSpPr>
            <a:endCxn id="92" idx="3"/>
          </p:cNvCxnSpPr>
          <p:nvPr/>
        </p:nvCxnSpPr>
        <p:spPr>
          <a:xfrm flipH="1">
            <a:off x="2986362" y="4668091"/>
            <a:ext cx="585812" cy="3866"/>
          </a:xfrm>
          <a:prstGeom prst="straightConnector1">
            <a:avLst/>
          </a:prstGeom>
          <a:ln w="12700">
            <a:solidFill>
              <a:schemeClr val="accent2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641317" y="4542570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TDM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19663" y="4673669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TDM</a:t>
            </a:r>
            <a:endParaRPr lang="en-US" sz="9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7647420" y="1084192"/>
            <a:ext cx="1495374" cy="66860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CM Administration: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5001: SIP Line</a:t>
            </a:r>
          </a:p>
          <a:p>
            <a:pPr>
              <a:lnSpc>
                <a:spcPct val="90000"/>
              </a:lnSpc>
            </a:pPr>
            <a:r>
              <a:rPr lang="en-US" sz="900" dirty="0" smtClean="0"/>
              <a:t>5002: SIP Line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14453" y="2526220"/>
            <a:ext cx="2804726" cy="5206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Customer Premises</a:t>
            </a:r>
            <a:endParaRPr lang="en-US" sz="1200" dirty="0" smtClean="0"/>
          </a:p>
          <a:p>
            <a:pPr algn="ctr">
              <a:lnSpc>
                <a:spcPct val="90000"/>
              </a:lnSpc>
            </a:pPr>
            <a:endParaRPr lang="en-US" sz="1200" dirty="0" smtClean="0"/>
          </a:p>
        </p:txBody>
      </p:sp>
      <p:pic>
        <p:nvPicPr>
          <p:cNvPr id="9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474" y="453283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6098040" y="4565596"/>
            <a:ext cx="685807" cy="44914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UNISTIM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Extension</a:t>
            </a:r>
          </a:p>
          <a:p>
            <a:pPr algn="ctr">
              <a:lnSpc>
                <a:spcPct val="90000"/>
              </a:lnSpc>
            </a:pPr>
            <a:r>
              <a:rPr lang="en-US" sz="900" b="1" dirty="0" smtClean="0"/>
              <a:t>5002</a:t>
            </a:r>
          </a:p>
        </p:txBody>
      </p:sp>
      <p:grpSp>
        <p:nvGrpSpPr>
          <p:cNvPr id="63" name="Group 55"/>
          <p:cNvGrpSpPr/>
          <p:nvPr/>
        </p:nvGrpSpPr>
        <p:grpSpPr>
          <a:xfrm rot="10800000">
            <a:off x="3567919" y="1003745"/>
            <a:ext cx="2049863" cy="913304"/>
            <a:chOff x="4670768" y="4048289"/>
            <a:chExt cx="718202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66" name="Isosceles Triangle 65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/>
            </a:p>
          </p:txBody>
        </p:sp>
        <p:sp>
          <p:nvSpPr>
            <p:cNvPr id="67" name="Rectangle 66"/>
            <p:cNvSpPr/>
            <p:nvPr/>
          </p:nvSpPr>
          <p:spPr bwMode="auto">
            <a:xfrm rot="10800000">
              <a:off x="4670768" y="4048289"/>
              <a:ext cx="718202" cy="786496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45720" tIns="45720" rIns="0" bIns="45720" anchor="t" anchorCtr="0"/>
            <a:lstStyle/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/>
                <a:t>Breeze </a:t>
              </a:r>
            </a:p>
            <a:p>
              <a:pPr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/>
                <a:t>Cluster</a:t>
              </a:r>
              <a:endParaRPr lang="en-US" sz="1000" b="1" dirty="0"/>
            </a:p>
          </p:txBody>
        </p:sp>
      </p:grpSp>
      <p:grpSp>
        <p:nvGrpSpPr>
          <p:cNvPr id="50" name="Group 55"/>
          <p:cNvGrpSpPr/>
          <p:nvPr/>
        </p:nvGrpSpPr>
        <p:grpSpPr>
          <a:xfrm rot="10800000">
            <a:off x="4268963" y="1180181"/>
            <a:ext cx="656405" cy="357716"/>
            <a:chOff x="4650420" y="4048289"/>
            <a:chExt cx="861748" cy="786496"/>
          </a:xfrm>
          <a:effectLst/>
        </p:grpSpPr>
        <p:sp>
          <p:nvSpPr>
            <p:cNvPr id="51" name="Isosceles Triangle 50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4650420" y="4048289"/>
              <a:ext cx="861748" cy="786496"/>
            </a:xfrm>
            <a:prstGeom prst="rect">
              <a:avLst/>
            </a:prstGeom>
            <a:gradFill flip="none" rotWithShape="1">
              <a:gsLst>
                <a:gs pos="0">
                  <a:srgbClr val="0000CC"/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</a:rPr>
                <a:t>ADA</a:t>
              </a:r>
              <a:endParaRPr lang="en-US" sz="1100" b="1" dirty="0" smtClean="0">
                <a:solidFill>
                  <a:schemeClr val="bg1"/>
                </a:solidFill>
              </a:endParaRPr>
            </a:p>
          </p:txBody>
        </p:sp>
      </p:grpSp>
      <p:cxnSp>
        <p:nvCxnSpPr>
          <p:cNvPr id="74" name="Straight Arrow Connector 29"/>
          <p:cNvCxnSpPr>
            <a:stCxn id="52" idx="3"/>
            <a:endCxn id="56" idx="1"/>
          </p:cNvCxnSpPr>
          <p:nvPr/>
        </p:nvCxnSpPr>
        <p:spPr>
          <a:xfrm flipV="1">
            <a:off x="4925368" y="1354287"/>
            <a:ext cx="797873" cy="4752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685149" y="3185989"/>
            <a:ext cx="881222" cy="38126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TCP</a:t>
            </a:r>
            <a:r>
              <a:rPr lang="en-US" sz="900" dirty="0" smtClean="0"/>
              <a:t>: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ACP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en-US" sz="900" dirty="0" smtClean="0"/>
              <a:t>X11-SSD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1682288" y="2604225"/>
            <a:ext cx="1325832" cy="367793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New HW</a:t>
            </a:r>
            <a:br>
              <a:rPr lang="en-US" sz="1000" b="1" dirty="0" smtClean="0"/>
            </a:br>
            <a:r>
              <a:rPr lang="en-US" sz="1000" b="1" dirty="0" smtClean="0"/>
              <a:t>Component</a:t>
            </a:r>
            <a:endParaRPr lang="en-US" sz="1000" b="1" dirty="0"/>
          </a:p>
        </p:txBody>
      </p:sp>
      <p:sp>
        <p:nvSpPr>
          <p:cNvPr id="104" name="Rectangle 103"/>
          <p:cNvSpPr/>
          <p:nvPr/>
        </p:nvSpPr>
        <p:spPr>
          <a:xfrm>
            <a:off x="1695111" y="2205724"/>
            <a:ext cx="1325832" cy="3577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Existing HW Component</a:t>
            </a:r>
            <a:endParaRPr lang="en-US" sz="10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72727" y="3397855"/>
            <a:ext cx="1291317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PBX-Link over IPsec</a:t>
            </a:r>
            <a:endParaRPr lang="en-US" sz="9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5115148" y="1156672"/>
            <a:ext cx="466524" cy="3299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dirty="0" smtClean="0"/>
              <a:t>SIP over TLS</a:t>
            </a:r>
          </a:p>
        </p:txBody>
      </p:sp>
      <p:grpSp>
        <p:nvGrpSpPr>
          <p:cNvPr id="86" name="Group 55"/>
          <p:cNvGrpSpPr/>
          <p:nvPr/>
        </p:nvGrpSpPr>
        <p:grpSpPr>
          <a:xfrm rot="10800000">
            <a:off x="3835466" y="1721849"/>
            <a:ext cx="1681291" cy="278656"/>
            <a:chOff x="4795974" y="4048289"/>
            <a:chExt cx="903022" cy="786496"/>
          </a:xfrm>
          <a:solidFill>
            <a:schemeClr val="accent3">
              <a:lumMod val="75000"/>
            </a:schemeClr>
          </a:solidFill>
          <a:effectLst/>
        </p:grpSpPr>
        <p:sp>
          <p:nvSpPr>
            <p:cNvPr id="87" name="Isosceles Triangle 86"/>
            <p:cNvSpPr/>
            <p:nvPr/>
          </p:nvSpPr>
          <p:spPr bwMode="auto">
            <a:xfrm rot="10800000" flipH="1">
              <a:off x="4795974" y="4101438"/>
              <a:ext cx="570641" cy="94209"/>
            </a:xfrm>
            <a:prstGeom prst="triangle">
              <a:avLst>
                <a:gd name="adj" fmla="val 100000"/>
              </a:avLst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none" lIns="0" tIns="0" rIns="0" bIns="0" anchor="ctr" anchorCtr="0"/>
            <a:lstStyle/>
            <a:p>
              <a:pPr algn="ctr">
                <a:lnSpc>
                  <a:spcPct val="90000"/>
                </a:lnSpc>
              </a:pPr>
              <a:endParaRPr lang="en-US" sz="700"/>
            </a:p>
          </p:txBody>
        </p:sp>
        <p:sp>
          <p:nvSpPr>
            <p:cNvPr id="88" name="Rectangle 87"/>
            <p:cNvSpPr/>
            <p:nvPr/>
          </p:nvSpPr>
          <p:spPr bwMode="auto">
            <a:xfrm rot="10800000">
              <a:off x="4837248" y="4048289"/>
              <a:ext cx="861748" cy="786496"/>
            </a:xfrm>
            <a:prstGeom prst="rect">
              <a:avLst/>
            </a:prstGeom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162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0" tIns="45720" rIns="0" bIns="45720" anchor="ctr" anchorCtr="0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 smtClean="0"/>
                <a:t>Cloud </a:t>
              </a:r>
              <a:br>
                <a:rPr lang="en-US" sz="1000" b="1" dirty="0" smtClean="0"/>
              </a:br>
              <a:r>
                <a:rPr lang="en-US" sz="1000" b="1" dirty="0" smtClean="0"/>
                <a:t>VPN GW</a:t>
              </a:r>
              <a:endParaRPr lang="en-US" sz="1000" b="1" dirty="0"/>
            </a:p>
          </p:txBody>
        </p:sp>
      </p:grpSp>
      <p:sp>
        <p:nvSpPr>
          <p:cNvPr id="56" name="Rectangle 55"/>
          <p:cNvSpPr/>
          <p:nvPr/>
        </p:nvSpPr>
        <p:spPr bwMode="auto">
          <a:xfrm>
            <a:off x="5723241" y="1209750"/>
            <a:ext cx="571382" cy="289073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61" name="Straight Arrow Connector 29"/>
          <p:cNvCxnSpPr>
            <a:stCxn id="56" idx="3"/>
            <a:endCxn id="55" idx="1"/>
          </p:cNvCxnSpPr>
          <p:nvPr/>
        </p:nvCxnSpPr>
        <p:spPr>
          <a:xfrm>
            <a:off x="6294623" y="1354287"/>
            <a:ext cx="321959" cy="2215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605856" y="3615987"/>
            <a:ext cx="1680438" cy="116001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63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tx1"/>
                </a:solidFill>
              </a:rPr>
              <a:t>CS </a:t>
            </a:r>
            <a:r>
              <a:rPr lang="en-US" sz="1200" b="1" dirty="0">
                <a:solidFill>
                  <a:schemeClr val="tx1"/>
                </a:solidFill>
              </a:rPr>
              <a:t>1000 </a:t>
            </a:r>
            <a:r>
              <a:rPr lang="en-US" sz="1200" b="1" dirty="0" smtClean="0">
                <a:solidFill>
                  <a:schemeClr val="tx1"/>
                </a:solidFill>
              </a:rPr>
              <a:t>MG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(aka CS 1000 Shelf with</a:t>
            </a:r>
          </a:p>
          <a:p>
            <a:pPr algn="ctr"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Line Cards)</a:t>
            </a:r>
            <a:endParaRPr lang="en-US" sz="1000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688968" y="3716431"/>
            <a:ext cx="1515589" cy="357716"/>
          </a:xfrm>
          <a:prstGeom prst="rect">
            <a:avLst/>
          </a:prstGeom>
          <a:gradFill>
            <a:gsLst>
              <a:gs pos="0">
                <a:srgbClr val="6699FF"/>
              </a:gs>
              <a:gs pos="50000">
                <a:srgbClr val="3366FF"/>
              </a:gs>
              <a:gs pos="100000">
                <a:srgbClr val="0000CC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bg1"/>
                </a:solidFill>
              </a:rPr>
              <a:t>MGC / MG-XPEC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629174" y="1251305"/>
            <a:ext cx="615950" cy="4706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SMGR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cxnSp>
        <p:nvCxnSpPr>
          <p:cNvPr id="64" name="Straight Arrow Connector 29"/>
          <p:cNvCxnSpPr>
            <a:stCxn id="52" idx="1"/>
            <a:endCxn id="62" idx="3"/>
          </p:cNvCxnSpPr>
          <p:nvPr/>
        </p:nvCxnSpPr>
        <p:spPr>
          <a:xfrm rot="10800000" flipV="1">
            <a:off x="3245125" y="1359039"/>
            <a:ext cx="1023839" cy="127604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prstDash val="dash"/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21943" y="2961708"/>
            <a:ext cx="819405" cy="27899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900" b="1" dirty="0" smtClean="0"/>
              <a:t>UNISTIM over DTLS</a:t>
            </a:r>
            <a:endParaRPr lang="en-US" sz="900" dirty="0" smtClean="0"/>
          </a:p>
        </p:txBody>
      </p:sp>
      <p:cxnSp>
        <p:nvCxnSpPr>
          <p:cNvPr id="77" name="Straight Arrow Connector 29"/>
          <p:cNvCxnSpPr>
            <a:stCxn id="91" idx="0"/>
            <a:endCxn id="107" idx="2"/>
          </p:cNvCxnSpPr>
          <p:nvPr/>
        </p:nvCxnSpPr>
        <p:spPr>
          <a:xfrm rot="16200000" flipV="1">
            <a:off x="5315995" y="2673375"/>
            <a:ext cx="1603633" cy="2115277"/>
          </a:xfrm>
          <a:prstGeom prst="bentConnector3">
            <a:avLst>
              <a:gd name="adj1" fmla="val 86242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 bwMode="auto">
          <a:xfrm>
            <a:off x="3835467" y="2398798"/>
            <a:ext cx="1604444" cy="53867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45720" rIns="0" bIns="45720" anchor="ctr" anchorCtr="0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/>
              <a:t>Customer</a:t>
            </a:r>
            <a:br>
              <a:rPr lang="en-US" sz="1000" b="1" dirty="0" smtClean="0"/>
            </a:br>
            <a:r>
              <a:rPr lang="en-US" sz="1000" b="1" dirty="0" smtClean="0"/>
              <a:t>VPN GW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861295" y="2755364"/>
            <a:ext cx="728482" cy="16759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lIns="18288" rtlCol="0">
            <a:noAutofit/>
          </a:bodyPr>
          <a:lstStyle/>
          <a:p>
            <a:pPr algn="ctr">
              <a:lnSpc>
                <a:spcPct val="90000"/>
              </a:lnSpc>
            </a:pPr>
            <a:endParaRPr lang="en-US" sz="800" dirty="0" smtClean="0"/>
          </a:p>
        </p:txBody>
      </p:sp>
      <p:sp>
        <p:nvSpPr>
          <p:cNvPr id="107" name="TextBox 106"/>
          <p:cNvSpPr txBox="1"/>
          <p:nvPr/>
        </p:nvSpPr>
        <p:spPr>
          <a:xfrm>
            <a:off x="4695931" y="2761598"/>
            <a:ext cx="728482" cy="167599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none" lIns="18288" rtlCol="0">
            <a:noAutofit/>
          </a:bodyPr>
          <a:lstStyle/>
          <a:p>
            <a:pPr algn="ctr">
              <a:lnSpc>
                <a:spcPct val="90000"/>
              </a:lnSpc>
            </a:pPr>
            <a:endParaRPr lang="en-US" sz="800" dirty="0" smtClean="0"/>
          </a:p>
        </p:txBody>
      </p:sp>
      <p:cxnSp>
        <p:nvCxnSpPr>
          <p:cNvPr id="47" name="Straight Connector 80"/>
          <p:cNvCxnSpPr>
            <a:stCxn id="106" idx="2"/>
            <a:endCxn id="101" idx="0"/>
          </p:cNvCxnSpPr>
          <p:nvPr/>
        </p:nvCxnSpPr>
        <p:spPr>
          <a:xfrm rot="16200000" flipH="1">
            <a:off x="3939415" y="3209083"/>
            <a:ext cx="793468" cy="221227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80"/>
          <p:cNvCxnSpPr>
            <a:endCxn id="106" idx="0"/>
          </p:cNvCxnSpPr>
          <p:nvPr/>
        </p:nvCxnSpPr>
        <p:spPr>
          <a:xfrm rot="5400000">
            <a:off x="3721868" y="2031157"/>
            <a:ext cx="1227875" cy="220538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prstDash val="sysDot"/>
            <a:miter lim="800000"/>
            <a:headEnd type="triangl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29"/>
          <p:cNvCxnSpPr>
            <a:stCxn id="107" idx="0"/>
          </p:cNvCxnSpPr>
          <p:nvPr/>
        </p:nvCxnSpPr>
        <p:spPr>
          <a:xfrm rot="16200000" flipV="1">
            <a:off x="4306915" y="2008341"/>
            <a:ext cx="1234109" cy="272406"/>
          </a:xfrm>
          <a:prstGeom prst="bentConnector3">
            <a:avLst>
              <a:gd name="adj1" fmla="val 50000"/>
            </a:avLst>
          </a:prstGeom>
          <a:ln w="12700">
            <a:solidFill>
              <a:srgbClr val="002060"/>
            </a:solidFill>
            <a:miter lim="800000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63844" y="5935426"/>
            <a:ext cx="8329966" cy="7520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Avaya Aura® 7.1 Cloud VPN solution is reused here for PBX-Link and UNISTIM </a:t>
            </a:r>
            <a:r>
              <a:rPr lang="en-US" sz="1400" dirty="0" err="1" smtClean="0"/>
              <a:t>signalling</a:t>
            </a:r>
            <a:endParaRPr lang="en-US" sz="1400" dirty="0" smtClean="0"/>
          </a:p>
        </p:txBody>
      </p:sp>
      <p:sp>
        <p:nvSpPr>
          <p:cNvPr id="73" name="Oval 72"/>
          <p:cNvSpPr/>
          <p:nvPr/>
        </p:nvSpPr>
        <p:spPr>
          <a:xfrm>
            <a:off x="4245082" y="3731013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76" name="Oval 75"/>
          <p:cNvSpPr/>
          <p:nvPr/>
        </p:nvSpPr>
        <p:spPr>
          <a:xfrm>
            <a:off x="4166909" y="1429520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IPsec</a:t>
            </a:r>
          </a:p>
        </p:txBody>
      </p:sp>
      <p:sp>
        <p:nvSpPr>
          <p:cNvPr id="78" name="Oval 77"/>
          <p:cNvSpPr/>
          <p:nvPr/>
        </p:nvSpPr>
        <p:spPr>
          <a:xfrm>
            <a:off x="4605271" y="1435536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79" name="Oval 78"/>
          <p:cNvSpPr/>
          <p:nvPr/>
        </p:nvSpPr>
        <p:spPr>
          <a:xfrm>
            <a:off x="6966222" y="4543663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DTLS</a:t>
            </a:r>
          </a:p>
        </p:txBody>
      </p:sp>
      <p:sp>
        <p:nvSpPr>
          <p:cNvPr id="80" name="Oval 79"/>
          <p:cNvSpPr/>
          <p:nvPr/>
        </p:nvSpPr>
        <p:spPr>
          <a:xfrm rot="16200000">
            <a:off x="4708750" y="1185960"/>
            <a:ext cx="326318" cy="106921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  <p:sp>
        <p:nvSpPr>
          <p:cNvPr id="81" name="Oval 80"/>
          <p:cNvSpPr/>
          <p:nvPr/>
        </p:nvSpPr>
        <p:spPr>
          <a:xfrm rot="5400000">
            <a:off x="5554818" y="1331275"/>
            <a:ext cx="418453" cy="84203"/>
          </a:xfrm>
          <a:prstGeom prst="ellipse">
            <a:avLst/>
          </a:prstGeom>
          <a:solidFill>
            <a:srgbClr val="CC00CC"/>
          </a:solidFill>
          <a:ln w="19050">
            <a:solidFill>
              <a:srgbClr val="CC00C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>
              <a:lnSpc>
                <a:spcPct val="90000"/>
              </a:lnSpc>
            </a:pPr>
            <a:r>
              <a:rPr lang="en-US" sz="800" dirty="0" smtClean="0"/>
              <a:t>TLS</a:t>
            </a:r>
          </a:p>
        </p:txBody>
      </p:sp>
    </p:spTree>
    <p:extLst>
      <p:ext uri="{BB962C8B-B14F-4D97-AF65-F5344CB8AC3E}">
        <p14:creationId xmlns:p14="http://schemas.microsoft.com/office/powerpoint/2010/main" val="4221323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vaya Internal">
  <a:themeElements>
    <a:clrScheme name="Office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defRPr smtClean="0"/>
        </a:defPPr>
      </a:lstStyle>
    </a:txDef>
  </a:objectDefaults>
  <a:extraClrSchemeLst/>
  <a:custClrLst>
    <a:custClr name="Custom Color 1">
      <a:srgbClr val="98050E"/>
    </a:custClr>
    <a:custClr name="Custom Color 2">
      <a:srgbClr val="610206"/>
    </a:custClr>
    <a:custClr name="Custom Color 3">
      <a:srgbClr val="646464"/>
    </a:custClr>
    <a:custClr name="Custom Color 4">
      <a:srgbClr val="323232"/>
    </a:custClr>
    <a:custClr name="Custom Color 5">
      <a:srgbClr val="4B80B6"/>
    </a:custClr>
    <a:custClr name="Custom Color 6">
      <a:srgbClr val="325887"/>
    </a:custClr>
    <a:custClr name="Custom Color 7">
      <a:srgbClr val="D55D21"/>
    </a:custClr>
    <a:custClr name="Custom Color 8">
      <a:srgbClr val="8F3C0F"/>
    </a:custClr>
    <a:custClr name="Custom Color 9">
      <a:srgbClr val="87A239"/>
    </a:custClr>
    <a:custClr name="Custom Color 10">
      <a:srgbClr val="576820"/>
    </a:custClr>
    <a:custClr name="Custom Color 11">
      <a:srgbClr val="279199"/>
    </a:custClr>
    <a:custClr name="Custom Color 12">
      <a:srgbClr val="15535A"/>
    </a:custClr>
  </a:custClrLst>
</a:theme>
</file>

<file path=ppt/theme/theme2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vaya">
      <a:dk1>
        <a:srgbClr val="323232"/>
      </a:dk1>
      <a:lt1>
        <a:sysClr val="window" lastClr="FFFFFF"/>
      </a:lt1>
      <a:dk2>
        <a:srgbClr val="000000"/>
      </a:dk2>
      <a:lt2>
        <a:srgbClr val="DDDDDD"/>
      </a:lt2>
      <a:accent1>
        <a:srgbClr val="CC0000"/>
      </a:accent1>
      <a:accent2>
        <a:srgbClr val="A9A9A9"/>
      </a:accent2>
      <a:accent3>
        <a:srgbClr val="7EAEDF"/>
      </a:accent3>
      <a:accent4>
        <a:srgbClr val="FAA145"/>
      </a:accent4>
      <a:accent5>
        <a:srgbClr val="B7E349"/>
      </a:accent5>
      <a:accent6>
        <a:srgbClr val="5AC5D4"/>
      </a:accent6>
      <a:hlink>
        <a:srgbClr val="7EAEDF"/>
      </a:hlink>
      <a:folHlink>
        <a:srgbClr val="FAA14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29D0DFB337B458EFCDCD496203BC2" ma:contentTypeVersion="0" ma:contentTypeDescription="Create a new document." ma:contentTypeScope="" ma:versionID="8037caaa06479e27f6a56a14f661322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ED22A02-8EEF-4171-8D87-B23D5D00E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E9C195-E788-4227-B657-CAD98CCD9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84F6642-3D0A-41AE-9496-51D2B8476A9C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Avaya Internal</Template>
  <TotalTime>0</TotalTime>
  <Words>3690</Words>
  <Application>Microsoft Office PowerPoint</Application>
  <PresentationFormat>On-screen Show (4:3)</PresentationFormat>
  <Paragraphs>876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Avaya Internal</vt:lpstr>
      <vt:lpstr>Avaya Device Adapter Snap-in - CS 1000 Solution Migration (Modernization) - High Level Architecture</vt:lpstr>
      <vt:lpstr>Goals</vt:lpstr>
      <vt:lpstr>A “Typical” CS 1000 Customer Solution - Before</vt:lpstr>
      <vt:lpstr>A “Typical” CS 1000 Customer Solution - After</vt:lpstr>
      <vt:lpstr>Assumptions</vt:lpstr>
      <vt:lpstr>Signalling Security</vt:lpstr>
      <vt:lpstr>Avaya Aura® and ADA on Premises  </vt:lpstr>
      <vt:lpstr>Avaya Aura® in Cloud – ADA on Premises Same Breeze Software – Different Deployment   </vt:lpstr>
      <vt:lpstr>Avaya Aura® and ADA in Cloud Same Breeze Software – Different Deployment   </vt:lpstr>
      <vt:lpstr>Breeze Dependencies</vt:lpstr>
      <vt:lpstr>CM Dependencies</vt:lpstr>
      <vt:lpstr>SM Dependencies</vt:lpstr>
      <vt:lpstr>ADA Implementation</vt:lpstr>
      <vt:lpstr>ADA Implementation</vt:lpstr>
      <vt:lpstr>ADA Implementation – TPS &amp; PD Elimination</vt:lpstr>
      <vt:lpstr>ADA Implementation</vt:lpstr>
      <vt:lpstr>ADA integration with the SM Origination-based Routing</vt:lpstr>
      <vt:lpstr>Avaya Aura® in AWS – VPN Solution</vt:lpstr>
      <vt:lpstr>Internal TPS Implementation Notes</vt:lpstr>
      <vt:lpstr>MGC Support Notes</vt:lpstr>
      <vt:lpstr>MGC Support Notes…continued</vt:lpstr>
      <vt:lpstr>Background Information: CS 1000 Protocol Stack</vt:lpstr>
      <vt:lpstr>PowerPoint Presentation</vt:lpstr>
      <vt:lpstr>PowerPoint Presentation</vt:lpstr>
      <vt:lpstr>Add-on Module Support by ADA</vt:lpstr>
      <vt:lpstr>Add-on Module Support by ADA…</vt:lpstr>
      <vt:lpstr>Add-on Module Support by ADA…</vt:lpstr>
      <vt:lpstr>CM Expansion Modules</vt:lpstr>
      <vt:lpstr>CM Expansion Modules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2012-07-26T17:40:42Z</dcterms:created>
  <dcterms:modified xsi:type="dcterms:W3CDTF">2017-11-27T19:41:41Z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0x0101008C829D0DFB337B458EFCDCD496203BC2</vt:lpwstr>
  </property>
  <property fmtid="{D5CDD505-2E9C-101B-9397-08002B2CF9AE}" pid="3" name="_AdHocReviewCycleID">
    <vt:i4>6129562</vt:i4>
  </property>
  <property fmtid="{D5CDD505-2E9C-101B-9397-08002B2CF9AE}" pid="4" name="_NewReviewCycle">
    <vt:lpwstr/>
  </property>
</Properties>
</file>